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7" r:id="rId6"/>
    <p:sldId id="261" r:id="rId7"/>
    <p:sldId id="262"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45983B-AFA4-405E-BE9D-4C24A9BB3021}" v="3787" dt="2025-04-28T04:57:19.995"/>
    <p1510:client id="{CD2F5362-D261-594C-A9EA-6D2FD69EC52E}" v="12" dt="2025-04-28T03:04:20.2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2" d="100"/>
          <a:sy n="92" d="100"/>
        </p:scale>
        <p:origin x="66"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CC64C-37AA-4556-96C2-3EDD2918C6F2}" type="doc">
      <dgm:prSet loTypeId="urn:microsoft.com/office/officeart/2005/8/layout/hierarchy1" loCatId="hierarchy" qsTypeId="urn:microsoft.com/office/officeart/2005/8/quickstyle/simple1" qsCatId="simple" csTypeId="urn:microsoft.com/office/officeart/2005/8/colors/colorful3" csCatId="colorful"/>
      <dgm:spPr/>
      <dgm:t>
        <a:bodyPr/>
        <a:lstStyle/>
        <a:p>
          <a:endParaRPr lang="en-US"/>
        </a:p>
      </dgm:t>
    </dgm:pt>
    <dgm:pt modelId="{3AA50A54-4029-49F4-9FCD-55F95C339555}">
      <dgm:prSet/>
      <dgm:spPr/>
      <dgm:t>
        <a:bodyPr/>
        <a:lstStyle/>
        <a:p>
          <a:r>
            <a:rPr lang="en-US"/>
            <a:t>H₀ (null hypothesis): Financial ratios like P/E Ratio, Revenue, and Net Income have no association with ESG Risk level</a:t>
          </a:r>
        </a:p>
      </dgm:t>
    </dgm:pt>
    <dgm:pt modelId="{675E7FD7-D8D8-4144-83CA-2427036ADAE7}" type="parTrans" cxnId="{43A738A4-FC57-4B16-A78A-D76D80BA0BE5}">
      <dgm:prSet/>
      <dgm:spPr/>
      <dgm:t>
        <a:bodyPr/>
        <a:lstStyle/>
        <a:p>
          <a:endParaRPr lang="en-US"/>
        </a:p>
      </dgm:t>
    </dgm:pt>
    <dgm:pt modelId="{F664511A-1E10-470A-AF47-CF37A7242A77}" type="sibTrans" cxnId="{43A738A4-FC57-4B16-A78A-D76D80BA0BE5}">
      <dgm:prSet/>
      <dgm:spPr/>
      <dgm:t>
        <a:bodyPr/>
        <a:lstStyle/>
        <a:p>
          <a:endParaRPr lang="en-US"/>
        </a:p>
      </dgm:t>
    </dgm:pt>
    <dgm:pt modelId="{5BBD1017-6A5B-445C-9705-AA7CDCADB5E8}">
      <dgm:prSet/>
      <dgm:spPr/>
      <dgm:t>
        <a:bodyPr/>
        <a:lstStyle/>
        <a:p>
          <a:r>
            <a:rPr lang="en-US"/>
            <a:t>H₁ (alternative hypothesis): Stronger financial ratios (like higher Net Income or lower P/E Ratio) are associated with lower ESG Risk.</a:t>
          </a:r>
        </a:p>
      </dgm:t>
    </dgm:pt>
    <dgm:pt modelId="{27C8E972-82F9-4173-9B4F-FE42E94FF6F2}" type="parTrans" cxnId="{5A049DA3-2377-4FD2-8366-323E418F17AC}">
      <dgm:prSet/>
      <dgm:spPr/>
      <dgm:t>
        <a:bodyPr/>
        <a:lstStyle/>
        <a:p>
          <a:endParaRPr lang="en-US"/>
        </a:p>
      </dgm:t>
    </dgm:pt>
    <dgm:pt modelId="{F70D08C7-B4FE-4BE5-8C83-B74A73545902}" type="sibTrans" cxnId="{5A049DA3-2377-4FD2-8366-323E418F17AC}">
      <dgm:prSet/>
      <dgm:spPr/>
      <dgm:t>
        <a:bodyPr/>
        <a:lstStyle/>
        <a:p>
          <a:endParaRPr lang="en-US"/>
        </a:p>
      </dgm:t>
    </dgm:pt>
    <dgm:pt modelId="{2037C083-BF69-4CC4-89D8-32EB7070E5F9}" type="pres">
      <dgm:prSet presAssocID="{688CC64C-37AA-4556-96C2-3EDD2918C6F2}" presName="hierChild1" presStyleCnt="0">
        <dgm:presLayoutVars>
          <dgm:chPref val="1"/>
          <dgm:dir/>
          <dgm:animOne val="branch"/>
          <dgm:animLvl val="lvl"/>
          <dgm:resizeHandles/>
        </dgm:presLayoutVars>
      </dgm:prSet>
      <dgm:spPr/>
    </dgm:pt>
    <dgm:pt modelId="{2EC4923B-6EE2-45EA-A029-246FE9B17D31}" type="pres">
      <dgm:prSet presAssocID="{3AA50A54-4029-49F4-9FCD-55F95C339555}" presName="hierRoot1" presStyleCnt="0"/>
      <dgm:spPr/>
    </dgm:pt>
    <dgm:pt modelId="{80F3C04D-411F-44C1-BB1F-59F82B00456F}" type="pres">
      <dgm:prSet presAssocID="{3AA50A54-4029-49F4-9FCD-55F95C339555}" presName="composite" presStyleCnt="0"/>
      <dgm:spPr/>
    </dgm:pt>
    <dgm:pt modelId="{623E11BE-B406-450B-BADB-86BEDBA244C0}" type="pres">
      <dgm:prSet presAssocID="{3AA50A54-4029-49F4-9FCD-55F95C339555}" presName="background" presStyleLbl="node0" presStyleIdx="0" presStyleCnt="2"/>
      <dgm:spPr/>
    </dgm:pt>
    <dgm:pt modelId="{2D403321-BE91-4F5C-B69F-4DE6D82362CE}" type="pres">
      <dgm:prSet presAssocID="{3AA50A54-4029-49F4-9FCD-55F95C339555}" presName="text" presStyleLbl="fgAcc0" presStyleIdx="0" presStyleCnt="2">
        <dgm:presLayoutVars>
          <dgm:chPref val="3"/>
        </dgm:presLayoutVars>
      </dgm:prSet>
      <dgm:spPr/>
    </dgm:pt>
    <dgm:pt modelId="{ED00A699-768F-4043-9511-367CA95AD85D}" type="pres">
      <dgm:prSet presAssocID="{3AA50A54-4029-49F4-9FCD-55F95C339555}" presName="hierChild2" presStyleCnt="0"/>
      <dgm:spPr/>
    </dgm:pt>
    <dgm:pt modelId="{9FA15317-C657-4660-A824-FE5D3B6B6104}" type="pres">
      <dgm:prSet presAssocID="{5BBD1017-6A5B-445C-9705-AA7CDCADB5E8}" presName="hierRoot1" presStyleCnt="0"/>
      <dgm:spPr/>
    </dgm:pt>
    <dgm:pt modelId="{2D6B7C59-01D2-4DC2-8890-001BC50374CF}" type="pres">
      <dgm:prSet presAssocID="{5BBD1017-6A5B-445C-9705-AA7CDCADB5E8}" presName="composite" presStyleCnt="0"/>
      <dgm:spPr/>
    </dgm:pt>
    <dgm:pt modelId="{127F41CE-E634-493E-B7D6-4ECBE6AB305E}" type="pres">
      <dgm:prSet presAssocID="{5BBD1017-6A5B-445C-9705-AA7CDCADB5E8}" presName="background" presStyleLbl="node0" presStyleIdx="1" presStyleCnt="2"/>
      <dgm:spPr/>
    </dgm:pt>
    <dgm:pt modelId="{819241D1-4BC4-47FC-9350-A7CB5B3896AF}" type="pres">
      <dgm:prSet presAssocID="{5BBD1017-6A5B-445C-9705-AA7CDCADB5E8}" presName="text" presStyleLbl="fgAcc0" presStyleIdx="1" presStyleCnt="2">
        <dgm:presLayoutVars>
          <dgm:chPref val="3"/>
        </dgm:presLayoutVars>
      </dgm:prSet>
      <dgm:spPr/>
    </dgm:pt>
    <dgm:pt modelId="{C063FA2E-4026-4260-94BE-C8947DE0A520}" type="pres">
      <dgm:prSet presAssocID="{5BBD1017-6A5B-445C-9705-AA7CDCADB5E8}" presName="hierChild2" presStyleCnt="0"/>
      <dgm:spPr/>
    </dgm:pt>
  </dgm:ptLst>
  <dgm:cxnLst>
    <dgm:cxn modelId="{7783D55E-4F8F-4927-971F-F3B4CEE0D8CD}" type="presOf" srcId="{688CC64C-37AA-4556-96C2-3EDD2918C6F2}" destId="{2037C083-BF69-4CC4-89D8-32EB7070E5F9}" srcOrd="0" destOrd="0" presId="urn:microsoft.com/office/officeart/2005/8/layout/hierarchy1"/>
    <dgm:cxn modelId="{FA2DCF7C-1D2A-4DC2-9297-1BB9F2D62875}" type="presOf" srcId="{3AA50A54-4029-49F4-9FCD-55F95C339555}" destId="{2D403321-BE91-4F5C-B69F-4DE6D82362CE}" srcOrd="0" destOrd="0" presId="urn:microsoft.com/office/officeart/2005/8/layout/hierarchy1"/>
    <dgm:cxn modelId="{4BDFC68C-0D2F-41B3-83D2-833CCA54E2A8}" type="presOf" srcId="{5BBD1017-6A5B-445C-9705-AA7CDCADB5E8}" destId="{819241D1-4BC4-47FC-9350-A7CB5B3896AF}" srcOrd="0" destOrd="0" presId="urn:microsoft.com/office/officeart/2005/8/layout/hierarchy1"/>
    <dgm:cxn modelId="{5A049DA3-2377-4FD2-8366-323E418F17AC}" srcId="{688CC64C-37AA-4556-96C2-3EDD2918C6F2}" destId="{5BBD1017-6A5B-445C-9705-AA7CDCADB5E8}" srcOrd="1" destOrd="0" parTransId="{27C8E972-82F9-4173-9B4F-FE42E94FF6F2}" sibTransId="{F70D08C7-B4FE-4BE5-8C83-B74A73545902}"/>
    <dgm:cxn modelId="{43A738A4-FC57-4B16-A78A-D76D80BA0BE5}" srcId="{688CC64C-37AA-4556-96C2-3EDD2918C6F2}" destId="{3AA50A54-4029-49F4-9FCD-55F95C339555}" srcOrd="0" destOrd="0" parTransId="{675E7FD7-D8D8-4144-83CA-2427036ADAE7}" sibTransId="{F664511A-1E10-470A-AF47-CF37A7242A77}"/>
    <dgm:cxn modelId="{9F874020-2920-463A-B7ED-65446F6AAEB1}" type="presParOf" srcId="{2037C083-BF69-4CC4-89D8-32EB7070E5F9}" destId="{2EC4923B-6EE2-45EA-A029-246FE9B17D31}" srcOrd="0" destOrd="0" presId="urn:microsoft.com/office/officeart/2005/8/layout/hierarchy1"/>
    <dgm:cxn modelId="{DCB7C694-7C6E-42BA-A8D1-0D804B846750}" type="presParOf" srcId="{2EC4923B-6EE2-45EA-A029-246FE9B17D31}" destId="{80F3C04D-411F-44C1-BB1F-59F82B00456F}" srcOrd="0" destOrd="0" presId="urn:microsoft.com/office/officeart/2005/8/layout/hierarchy1"/>
    <dgm:cxn modelId="{5A6F7CC1-2C42-4C2C-B531-F6D044AE531B}" type="presParOf" srcId="{80F3C04D-411F-44C1-BB1F-59F82B00456F}" destId="{623E11BE-B406-450B-BADB-86BEDBA244C0}" srcOrd="0" destOrd="0" presId="urn:microsoft.com/office/officeart/2005/8/layout/hierarchy1"/>
    <dgm:cxn modelId="{94884190-9E79-4A8B-A8CA-DF71EB959EED}" type="presParOf" srcId="{80F3C04D-411F-44C1-BB1F-59F82B00456F}" destId="{2D403321-BE91-4F5C-B69F-4DE6D82362CE}" srcOrd="1" destOrd="0" presId="urn:microsoft.com/office/officeart/2005/8/layout/hierarchy1"/>
    <dgm:cxn modelId="{CA607F6D-CEB1-4AAA-A442-796C1C8CE9C3}" type="presParOf" srcId="{2EC4923B-6EE2-45EA-A029-246FE9B17D31}" destId="{ED00A699-768F-4043-9511-367CA95AD85D}" srcOrd="1" destOrd="0" presId="urn:microsoft.com/office/officeart/2005/8/layout/hierarchy1"/>
    <dgm:cxn modelId="{A3CDBEC0-6D39-4FEE-BFC6-5AC23372D19A}" type="presParOf" srcId="{2037C083-BF69-4CC4-89D8-32EB7070E5F9}" destId="{9FA15317-C657-4660-A824-FE5D3B6B6104}" srcOrd="1" destOrd="0" presId="urn:microsoft.com/office/officeart/2005/8/layout/hierarchy1"/>
    <dgm:cxn modelId="{0595F7F3-395A-47D9-B5DE-C68D85665602}" type="presParOf" srcId="{9FA15317-C657-4660-A824-FE5D3B6B6104}" destId="{2D6B7C59-01D2-4DC2-8890-001BC50374CF}" srcOrd="0" destOrd="0" presId="urn:microsoft.com/office/officeart/2005/8/layout/hierarchy1"/>
    <dgm:cxn modelId="{42C445B3-1CEA-4ADA-AD8A-4D8654755431}" type="presParOf" srcId="{2D6B7C59-01D2-4DC2-8890-001BC50374CF}" destId="{127F41CE-E634-493E-B7D6-4ECBE6AB305E}" srcOrd="0" destOrd="0" presId="urn:microsoft.com/office/officeart/2005/8/layout/hierarchy1"/>
    <dgm:cxn modelId="{88A10E4A-80D6-4CA7-9BA2-48B82E0F6364}" type="presParOf" srcId="{2D6B7C59-01D2-4DC2-8890-001BC50374CF}" destId="{819241D1-4BC4-47FC-9350-A7CB5B3896AF}" srcOrd="1" destOrd="0" presId="urn:microsoft.com/office/officeart/2005/8/layout/hierarchy1"/>
    <dgm:cxn modelId="{D49B7C62-A03A-436D-BF23-2F56CFB0C439}" type="presParOf" srcId="{9FA15317-C657-4660-A824-FE5D3B6B6104}" destId="{C063FA2E-4026-4260-94BE-C8947DE0A52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C8819E-0DBB-416B-933E-5B080C56E117}"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42B0A594-6000-423A-A8B0-679B5C5F0C9E}">
      <dgm:prSet/>
      <dgm:spPr/>
      <dgm:t>
        <a:bodyPr/>
        <a:lstStyle/>
        <a:p>
          <a:pPr>
            <a:lnSpc>
              <a:spcPct val="100000"/>
            </a:lnSpc>
          </a:pPr>
          <a:r>
            <a:rPr lang="en-US"/>
            <a:t>Selected key financial features (P/E Ratio, Revenue, Net Income, EBITA, Market Cap Gross Profit, Forward P/E.) One-hot encoded Sector (turned categories into numbers)</a:t>
          </a:r>
        </a:p>
      </dgm:t>
    </dgm:pt>
    <dgm:pt modelId="{F46D4B9A-BD6C-447E-B798-A395F98B1ECF}" type="parTrans" cxnId="{107F5C88-4268-45E0-95DB-CDF917953AF1}">
      <dgm:prSet/>
      <dgm:spPr/>
      <dgm:t>
        <a:bodyPr/>
        <a:lstStyle/>
        <a:p>
          <a:endParaRPr lang="en-US"/>
        </a:p>
      </dgm:t>
    </dgm:pt>
    <dgm:pt modelId="{8E3D7B9C-FB0F-4A54-9D23-C65FB2EE5B52}" type="sibTrans" cxnId="{107F5C88-4268-45E0-95DB-CDF917953AF1}">
      <dgm:prSet/>
      <dgm:spPr/>
      <dgm:t>
        <a:bodyPr/>
        <a:lstStyle/>
        <a:p>
          <a:pPr>
            <a:lnSpc>
              <a:spcPct val="100000"/>
            </a:lnSpc>
          </a:pPr>
          <a:endParaRPr lang="en-US"/>
        </a:p>
      </dgm:t>
    </dgm:pt>
    <dgm:pt modelId="{D52E9B77-A9F0-43D5-B8F8-5A9D75B9F13B}">
      <dgm:prSet/>
      <dgm:spPr/>
      <dgm:t>
        <a:bodyPr/>
        <a:lstStyle/>
        <a:p>
          <a:pPr>
            <a:lnSpc>
              <a:spcPct val="100000"/>
            </a:lnSpc>
          </a:pPr>
          <a:r>
            <a:rPr lang="en-US"/>
            <a:t> </a:t>
          </a:r>
          <a:r>
            <a:rPr lang="en-US" b="1"/>
            <a:t>Train-Test Split </a:t>
          </a:r>
          <a:r>
            <a:rPr lang="en-US"/>
            <a:t>80% Training set, 20% Testing set</a:t>
          </a:r>
        </a:p>
      </dgm:t>
    </dgm:pt>
    <dgm:pt modelId="{C77F2E19-64C3-4796-8DE4-FD670160BC21}" type="parTrans" cxnId="{53AADC76-987F-407C-B910-B93C4D4B84C0}">
      <dgm:prSet/>
      <dgm:spPr/>
      <dgm:t>
        <a:bodyPr/>
        <a:lstStyle/>
        <a:p>
          <a:endParaRPr lang="en-US"/>
        </a:p>
      </dgm:t>
    </dgm:pt>
    <dgm:pt modelId="{33B650BB-8C2A-4F23-8E10-D93BE1DA5408}" type="sibTrans" cxnId="{53AADC76-987F-407C-B910-B93C4D4B84C0}">
      <dgm:prSet/>
      <dgm:spPr/>
      <dgm:t>
        <a:bodyPr/>
        <a:lstStyle/>
        <a:p>
          <a:pPr>
            <a:lnSpc>
              <a:spcPct val="100000"/>
            </a:lnSpc>
          </a:pPr>
          <a:endParaRPr lang="en-US"/>
        </a:p>
      </dgm:t>
    </dgm:pt>
    <dgm:pt modelId="{7121EE09-061B-4CA0-859E-49319F207524}">
      <dgm:prSet/>
      <dgm:spPr/>
      <dgm:t>
        <a:bodyPr/>
        <a:lstStyle/>
        <a:p>
          <a:pPr>
            <a:lnSpc>
              <a:spcPct val="100000"/>
            </a:lnSpc>
          </a:pPr>
          <a:r>
            <a:rPr lang="en-US"/>
            <a:t>Handling </a:t>
          </a:r>
          <a:r>
            <a:rPr lang="en-US" b="1"/>
            <a:t>Class Imbalance </a:t>
          </a:r>
          <a:r>
            <a:rPr lang="en-US" b="0"/>
            <a:t>by</a:t>
          </a:r>
          <a:r>
            <a:rPr lang="en-US" b="1"/>
            <a:t> </a:t>
          </a:r>
          <a:r>
            <a:rPr lang="en-US"/>
            <a:t>testing class_weight='balanced' in the Random Forest model</a:t>
          </a:r>
        </a:p>
      </dgm:t>
    </dgm:pt>
    <dgm:pt modelId="{7508FC55-43C8-409F-A131-577BAC21539C}" type="parTrans" cxnId="{08925D9A-CCEA-44D7-8120-6448A6A76A63}">
      <dgm:prSet/>
      <dgm:spPr/>
      <dgm:t>
        <a:bodyPr/>
        <a:lstStyle/>
        <a:p>
          <a:endParaRPr lang="en-US"/>
        </a:p>
      </dgm:t>
    </dgm:pt>
    <dgm:pt modelId="{3776C485-64EF-45F7-8CBE-F12873EBDD10}" type="sibTrans" cxnId="{08925D9A-CCEA-44D7-8120-6448A6A76A63}">
      <dgm:prSet/>
      <dgm:spPr/>
      <dgm:t>
        <a:bodyPr/>
        <a:lstStyle/>
        <a:p>
          <a:pPr>
            <a:lnSpc>
              <a:spcPct val="100000"/>
            </a:lnSpc>
          </a:pPr>
          <a:endParaRPr lang="en-US"/>
        </a:p>
      </dgm:t>
    </dgm:pt>
    <dgm:pt modelId="{DB6D90A3-2EDF-4D89-AB2A-6A1150B4E2C2}">
      <dgm:prSet/>
      <dgm:spPr/>
      <dgm:t>
        <a:bodyPr/>
        <a:lstStyle/>
        <a:p>
          <a:pPr>
            <a:lnSpc>
              <a:spcPct val="100000"/>
            </a:lnSpc>
          </a:pPr>
          <a:r>
            <a:rPr lang="en-US"/>
            <a:t>Trained a </a:t>
          </a:r>
          <a:r>
            <a:rPr lang="en-US" b="1"/>
            <a:t>Random Forest Classifier </a:t>
          </a:r>
          <a:r>
            <a:rPr lang="en-US"/>
            <a:t>with 500 trees </a:t>
          </a:r>
        </a:p>
      </dgm:t>
    </dgm:pt>
    <dgm:pt modelId="{FFACC28B-731D-49BA-B364-DD0147B53338}" type="parTrans" cxnId="{87C6B540-A876-4D8B-AA96-C17EABD9ED07}">
      <dgm:prSet/>
      <dgm:spPr/>
      <dgm:t>
        <a:bodyPr/>
        <a:lstStyle/>
        <a:p>
          <a:endParaRPr lang="en-US"/>
        </a:p>
      </dgm:t>
    </dgm:pt>
    <dgm:pt modelId="{E367A28B-F76B-49A5-94B5-2A75DB3317B9}" type="sibTrans" cxnId="{87C6B540-A876-4D8B-AA96-C17EABD9ED07}">
      <dgm:prSet/>
      <dgm:spPr/>
      <dgm:t>
        <a:bodyPr/>
        <a:lstStyle/>
        <a:p>
          <a:pPr>
            <a:lnSpc>
              <a:spcPct val="100000"/>
            </a:lnSpc>
          </a:pPr>
          <a:endParaRPr lang="en-US"/>
        </a:p>
      </dgm:t>
    </dgm:pt>
    <dgm:pt modelId="{193137EE-8AB8-4BF6-8684-E9EF8ADFF84E}">
      <dgm:prSet/>
      <dgm:spPr/>
      <dgm:t>
        <a:bodyPr/>
        <a:lstStyle/>
        <a:p>
          <a:pPr>
            <a:lnSpc>
              <a:spcPct val="100000"/>
            </a:lnSpc>
          </a:pPr>
          <a:r>
            <a:rPr lang="en-US"/>
            <a:t>6. </a:t>
          </a:r>
          <a:r>
            <a:rPr lang="en-US" b="1"/>
            <a:t>Overall</a:t>
          </a:r>
          <a:r>
            <a:rPr lang="en-US"/>
            <a:t> found P/E Ratio, Forward P/E, and EBITDA were the most important predictors (Sector contributed, but financial metrics were stronger)</a:t>
          </a:r>
        </a:p>
      </dgm:t>
    </dgm:pt>
    <dgm:pt modelId="{20E9326C-36BB-4AD4-9210-01FAC130E950}" type="parTrans" cxnId="{7358AE0A-B995-4569-95F4-46B2CC6089E6}">
      <dgm:prSet/>
      <dgm:spPr/>
      <dgm:t>
        <a:bodyPr/>
        <a:lstStyle/>
        <a:p>
          <a:endParaRPr lang="en-US"/>
        </a:p>
      </dgm:t>
    </dgm:pt>
    <dgm:pt modelId="{E06B0515-615E-47DA-8FE4-C5849EB8C7DB}" type="sibTrans" cxnId="{7358AE0A-B995-4569-95F4-46B2CC6089E6}">
      <dgm:prSet/>
      <dgm:spPr/>
      <dgm:t>
        <a:bodyPr/>
        <a:lstStyle/>
        <a:p>
          <a:endParaRPr lang="en-US"/>
        </a:p>
      </dgm:t>
    </dgm:pt>
    <dgm:pt modelId="{7966124D-9707-46AC-ADF7-4788EFB9CDE0}">
      <dgm:prSet/>
      <dgm:spPr/>
      <dgm:t>
        <a:bodyPr/>
        <a:lstStyle/>
        <a:p>
          <a:pPr>
            <a:lnSpc>
              <a:spcPct val="100000"/>
            </a:lnSpc>
          </a:pPr>
          <a:r>
            <a:rPr lang="en-US" b="1"/>
            <a:t>Measured accuracy</a:t>
          </a:r>
          <a:r>
            <a:rPr lang="en-US"/>
            <a:t> on the testing data Focused on improving prediction for all ESG Risk categories.(The highest accuracy achieved  was .51) </a:t>
          </a:r>
        </a:p>
      </dgm:t>
    </dgm:pt>
    <dgm:pt modelId="{F2CAFBFC-01B3-419B-BDAB-6D2D5B158444}" type="sibTrans" cxnId="{BB15D386-C604-4202-8709-7E7CCB7B7B2D}">
      <dgm:prSet/>
      <dgm:spPr/>
      <dgm:t>
        <a:bodyPr/>
        <a:lstStyle/>
        <a:p>
          <a:endParaRPr lang="en-US"/>
        </a:p>
      </dgm:t>
    </dgm:pt>
    <dgm:pt modelId="{6602FB8E-9FF0-481C-916B-3BBC79D36272}" type="parTrans" cxnId="{BB15D386-C604-4202-8709-7E7CCB7B7B2D}">
      <dgm:prSet/>
      <dgm:spPr/>
      <dgm:t>
        <a:bodyPr/>
        <a:lstStyle/>
        <a:p>
          <a:endParaRPr lang="en-US"/>
        </a:p>
      </dgm:t>
    </dgm:pt>
    <dgm:pt modelId="{76800F95-786C-4745-94CB-FD495D8FF0A7}" type="pres">
      <dgm:prSet presAssocID="{6EC8819E-0DBB-416B-933E-5B080C56E117}" presName="root" presStyleCnt="0">
        <dgm:presLayoutVars>
          <dgm:dir/>
          <dgm:resizeHandles val="exact"/>
        </dgm:presLayoutVars>
      </dgm:prSet>
      <dgm:spPr/>
    </dgm:pt>
    <dgm:pt modelId="{1F29B105-001E-44B0-81D6-170CAFAFBB36}" type="pres">
      <dgm:prSet presAssocID="{6EC8819E-0DBB-416B-933E-5B080C56E117}" presName="container" presStyleCnt="0">
        <dgm:presLayoutVars>
          <dgm:dir/>
          <dgm:resizeHandles val="exact"/>
        </dgm:presLayoutVars>
      </dgm:prSet>
      <dgm:spPr/>
    </dgm:pt>
    <dgm:pt modelId="{58FD8DE6-1ECF-479A-8F73-471C01F2CBBF}" type="pres">
      <dgm:prSet presAssocID="{42B0A594-6000-423A-A8B0-679B5C5F0C9E}" presName="compNode" presStyleCnt="0"/>
      <dgm:spPr/>
    </dgm:pt>
    <dgm:pt modelId="{2252E9A7-4D97-4107-90BF-13A9E78CF415}" type="pres">
      <dgm:prSet presAssocID="{42B0A594-6000-423A-A8B0-679B5C5F0C9E}" presName="iconBgRect" presStyleLbl="bgShp" presStyleIdx="0" presStyleCnt="6"/>
      <dgm:spPr/>
    </dgm:pt>
    <dgm:pt modelId="{ADB5014A-1ACE-47D7-B1EF-1A2D8F788D86}" type="pres">
      <dgm:prSet presAssocID="{42B0A594-6000-423A-A8B0-679B5C5F0C9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llet"/>
        </a:ext>
      </dgm:extLst>
    </dgm:pt>
    <dgm:pt modelId="{77B8B76B-7B12-4382-B958-DA21C75B0009}" type="pres">
      <dgm:prSet presAssocID="{42B0A594-6000-423A-A8B0-679B5C5F0C9E}" presName="spaceRect" presStyleCnt="0"/>
      <dgm:spPr/>
    </dgm:pt>
    <dgm:pt modelId="{047454A3-BA71-425A-9E95-6F0F83365B13}" type="pres">
      <dgm:prSet presAssocID="{42B0A594-6000-423A-A8B0-679B5C5F0C9E}" presName="textRect" presStyleLbl="revTx" presStyleIdx="0" presStyleCnt="6">
        <dgm:presLayoutVars>
          <dgm:chMax val="1"/>
          <dgm:chPref val="1"/>
        </dgm:presLayoutVars>
      </dgm:prSet>
      <dgm:spPr/>
    </dgm:pt>
    <dgm:pt modelId="{365E35F8-357A-4007-B257-C2FD50185691}" type="pres">
      <dgm:prSet presAssocID="{8E3D7B9C-FB0F-4A54-9D23-C65FB2EE5B52}" presName="sibTrans" presStyleLbl="sibTrans2D1" presStyleIdx="0" presStyleCnt="0"/>
      <dgm:spPr/>
    </dgm:pt>
    <dgm:pt modelId="{7C06A3B1-F15A-40E8-AB41-3E48FEAD35B2}" type="pres">
      <dgm:prSet presAssocID="{D52E9B77-A9F0-43D5-B8F8-5A9D75B9F13B}" presName="compNode" presStyleCnt="0"/>
      <dgm:spPr/>
    </dgm:pt>
    <dgm:pt modelId="{AC6A9D15-2B21-4DD8-9A3E-DD8515749585}" type="pres">
      <dgm:prSet presAssocID="{D52E9B77-A9F0-43D5-B8F8-5A9D75B9F13B}" presName="iconBgRect" presStyleLbl="bgShp" presStyleIdx="1" presStyleCnt="6"/>
      <dgm:spPr/>
    </dgm:pt>
    <dgm:pt modelId="{33B24390-A960-4294-88DB-12F3E24EB028}" type="pres">
      <dgm:prSet presAssocID="{D52E9B77-A9F0-43D5-B8F8-5A9D75B9F13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7C40C80F-09E3-4589-90BF-C7C3AB5C766C}" type="pres">
      <dgm:prSet presAssocID="{D52E9B77-A9F0-43D5-B8F8-5A9D75B9F13B}" presName="spaceRect" presStyleCnt="0"/>
      <dgm:spPr/>
    </dgm:pt>
    <dgm:pt modelId="{8E267721-DBF8-4B0F-BB9B-F3B56EED4E5B}" type="pres">
      <dgm:prSet presAssocID="{D52E9B77-A9F0-43D5-B8F8-5A9D75B9F13B}" presName="textRect" presStyleLbl="revTx" presStyleIdx="1" presStyleCnt="6">
        <dgm:presLayoutVars>
          <dgm:chMax val="1"/>
          <dgm:chPref val="1"/>
        </dgm:presLayoutVars>
      </dgm:prSet>
      <dgm:spPr/>
    </dgm:pt>
    <dgm:pt modelId="{673FA9A4-18B3-4188-B547-97074720508F}" type="pres">
      <dgm:prSet presAssocID="{33B650BB-8C2A-4F23-8E10-D93BE1DA5408}" presName="sibTrans" presStyleLbl="sibTrans2D1" presStyleIdx="0" presStyleCnt="0"/>
      <dgm:spPr/>
    </dgm:pt>
    <dgm:pt modelId="{6ACCDA85-BF15-4E0E-AF48-4E003E58CA44}" type="pres">
      <dgm:prSet presAssocID="{7121EE09-061B-4CA0-859E-49319F207524}" presName="compNode" presStyleCnt="0"/>
      <dgm:spPr/>
    </dgm:pt>
    <dgm:pt modelId="{634BA820-0F4B-45BC-8544-91605BF9BC09}" type="pres">
      <dgm:prSet presAssocID="{7121EE09-061B-4CA0-859E-49319F207524}" presName="iconBgRect" presStyleLbl="bgShp" presStyleIdx="2" presStyleCnt="6"/>
      <dgm:spPr/>
    </dgm:pt>
    <dgm:pt modelId="{8F821F35-3BEE-4B7C-B083-426E537728C8}" type="pres">
      <dgm:prSet presAssocID="{7121EE09-061B-4CA0-859E-49319F20752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F1B1C1E5-6480-41DE-AA7D-69BCD3E9C8BC}" type="pres">
      <dgm:prSet presAssocID="{7121EE09-061B-4CA0-859E-49319F207524}" presName="spaceRect" presStyleCnt="0"/>
      <dgm:spPr/>
    </dgm:pt>
    <dgm:pt modelId="{C20E2D77-78E8-447C-92FB-D6C638501156}" type="pres">
      <dgm:prSet presAssocID="{7121EE09-061B-4CA0-859E-49319F207524}" presName="textRect" presStyleLbl="revTx" presStyleIdx="2" presStyleCnt="6">
        <dgm:presLayoutVars>
          <dgm:chMax val="1"/>
          <dgm:chPref val="1"/>
        </dgm:presLayoutVars>
      </dgm:prSet>
      <dgm:spPr/>
    </dgm:pt>
    <dgm:pt modelId="{BDCB78D3-EDAE-42B4-9AFB-17E6E3E67E00}" type="pres">
      <dgm:prSet presAssocID="{3776C485-64EF-45F7-8CBE-F12873EBDD10}" presName="sibTrans" presStyleLbl="sibTrans2D1" presStyleIdx="0" presStyleCnt="0"/>
      <dgm:spPr/>
    </dgm:pt>
    <dgm:pt modelId="{B8A48AEE-AC9A-4443-A384-33FC66A849DB}" type="pres">
      <dgm:prSet presAssocID="{DB6D90A3-2EDF-4D89-AB2A-6A1150B4E2C2}" presName="compNode" presStyleCnt="0"/>
      <dgm:spPr/>
    </dgm:pt>
    <dgm:pt modelId="{BB629CD8-178D-425D-BB59-8C3D16D83610}" type="pres">
      <dgm:prSet presAssocID="{DB6D90A3-2EDF-4D89-AB2A-6A1150B4E2C2}" presName="iconBgRect" presStyleLbl="bgShp" presStyleIdx="3" presStyleCnt="6"/>
      <dgm:spPr/>
    </dgm:pt>
    <dgm:pt modelId="{C04CD88C-8009-44E0-A255-BF923092B2B8}" type="pres">
      <dgm:prSet presAssocID="{DB6D90A3-2EDF-4D89-AB2A-6A1150B4E2C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eciduous tree"/>
        </a:ext>
      </dgm:extLst>
    </dgm:pt>
    <dgm:pt modelId="{A5C66551-0EA8-4F23-95E6-7F3EC69B838B}" type="pres">
      <dgm:prSet presAssocID="{DB6D90A3-2EDF-4D89-AB2A-6A1150B4E2C2}" presName="spaceRect" presStyleCnt="0"/>
      <dgm:spPr/>
    </dgm:pt>
    <dgm:pt modelId="{3EEECFBC-96AA-4B25-921B-D1ADABE8BCF7}" type="pres">
      <dgm:prSet presAssocID="{DB6D90A3-2EDF-4D89-AB2A-6A1150B4E2C2}" presName="textRect" presStyleLbl="revTx" presStyleIdx="3" presStyleCnt="6">
        <dgm:presLayoutVars>
          <dgm:chMax val="1"/>
          <dgm:chPref val="1"/>
        </dgm:presLayoutVars>
      </dgm:prSet>
      <dgm:spPr/>
    </dgm:pt>
    <dgm:pt modelId="{8AA61B7A-14AD-41BE-8FDA-1E7BA6D299AE}" type="pres">
      <dgm:prSet presAssocID="{E367A28B-F76B-49A5-94B5-2A75DB3317B9}" presName="sibTrans" presStyleLbl="sibTrans2D1" presStyleIdx="0" presStyleCnt="0"/>
      <dgm:spPr/>
    </dgm:pt>
    <dgm:pt modelId="{8A7BEB5C-57CC-422C-9508-AB6CA31051F5}" type="pres">
      <dgm:prSet presAssocID="{7966124D-9707-46AC-ADF7-4788EFB9CDE0}" presName="compNode" presStyleCnt="0"/>
      <dgm:spPr/>
    </dgm:pt>
    <dgm:pt modelId="{39C27F40-80EC-4283-8A24-EA181650E11D}" type="pres">
      <dgm:prSet presAssocID="{7966124D-9707-46AC-ADF7-4788EFB9CDE0}" presName="iconBgRect" presStyleLbl="bgShp" presStyleIdx="4" presStyleCnt="6"/>
      <dgm:spPr/>
    </dgm:pt>
    <dgm:pt modelId="{3AF4717D-444D-47D5-9186-C4AA04B5D05C}" type="pres">
      <dgm:prSet presAssocID="{7966124D-9707-46AC-ADF7-4788EFB9CDE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llar"/>
        </a:ext>
      </dgm:extLst>
    </dgm:pt>
    <dgm:pt modelId="{A4C0FF05-60FC-4D32-ADD9-FFFF847F1595}" type="pres">
      <dgm:prSet presAssocID="{7966124D-9707-46AC-ADF7-4788EFB9CDE0}" presName="spaceRect" presStyleCnt="0"/>
      <dgm:spPr/>
    </dgm:pt>
    <dgm:pt modelId="{3354BB6F-715E-4E99-B5FE-0FA8794E556B}" type="pres">
      <dgm:prSet presAssocID="{7966124D-9707-46AC-ADF7-4788EFB9CDE0}" presName="textRect" presStyleLbl="revTx" presStyleIdx="4" presStyleCnt="6">
        <dgm:presLayoutVars>
          <dgm:chMax val="1"/>
          <dgm:chPref val="1"/>
        </dgm:presLayoutVars>
      </dgm:prSet>
      <dgm:spPr/>
    </dgm:pt>
    <dgm:pt modelId="{059336D2-6E1C-4EA2-9F04-F4710BA2BE30}" type="pres">
      <dgm:prSet presAssocID="{F2CAFBFC-01B3-419B-BDAB-6D2D5B158444}" presName="sibTrans" presStyleLbl="sibTrans2D1" presStyleIdx="0" presStyleCnt="0"/>
      <dgm:spPr/>
    </dgm:pt>
    <dgm:pt modelId="{EACF0F2D-4021-4520-A35D-D377C9FAEDEC}" type="pres">
      <dgm:prSet presAssocID="{193137EE-8AB8-4BF6-8684-E9EF8ADFF84E}" presName="compNode" presStyleCnt="0"/>
      <dgm:spPr/>
    </dgm:pt>
    <dgm:pt modelId="{DC951FF3-1E4C-4AD8-940E-BCFAA0C2D05F}" type="pres">
      <dgm:prSet presAssocID="{193137EE-8AB8-4BF6-8684-E9EF8ADFF84E}" presName="iconBgRect" presStyleLbl="bgShp" presStyleIdx="5" presStyleCnt="6"/>
      <dgm:spPr/>
    </dgm:pt>
    <dgm:pt modelId="{AE230AB6-8BD7-4A5B-B215-1025199AE818}" type="pres">
      <dgm:prSet presAssocID="{193137EE-8AB8-4BF6-8684-E9EF8ADFF84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seye"/>
        </a:ext>
      </dgm:extLst>
    </dgm:pt>
    <dgm:pt modelId="{3BFE2A23-E581-4773-A542-995A75C10787}" type="pres">
      <dgm:prSet presAssocID="{193137EE-8AB8-4BF6-8684-E9EF8ADFF84E}" presName="spaceRect" presStyleCnt="0"/>
      <dgm:spPr/>
    </dgm:pt>
    <dgm:pt modelId="{36E5DFB8-086E-4538-B66C-7548132E95A1}" type="pres">
      <dgm:prSet presAssocID="{193137EE-8AB8-4BF6-8684-E9EF8ADFF84E}" presName="textRect" presStyleLbl="revTx" presStyleIdx="5" presStyleCnt="6">
        <dgm:presLayoutVars>
          <dgm:chMax val="1"/>
          <dgm:chPref val="1"/>
        </dgm:presLayoutVars>
      </dgm:prSet>
      <dgm:spPr/>
    </dgm:pt>
  </dgm:ptLst>
  <dgm:cxnLst>
    <dgm:cxn modelId="{99A6BF04-A2C3-4E17-84C6-B0618DDEF300}" type="presOf" srcId="{8E3D7B9C-FB0F-4A54-9D23-C65FB2EE5B52}" destId="{365E35F8-357A-4007-B257-C2FD50185691}" srcOrd="0" destOrd="0" presId="urn:microsoft.com/office/officeart/2018/2/layout/IconCircleList"/>
    <dgm:cxn modelId="{C819CD06-8403-4C34-ADCC-BB1540284CCF}" type="presOf" srcId="{E367A28B-F76B-49A5-94B5-2A75DB3317B9}" destId="{8AA61B7A-14AD-41BE-8FDA-1E7BA6D299AE}" srcOrd="0" destOrd="0" presId="urn:microsoft.com/office/officeart/2018/2/layout/IconCircleList"/>
    <dgm:cxn modelId="{7358AE0A-B995-4569-95F4-46B2CC6089E6}" srcId="{6EC8819E-0DBB-416B-933E-5B080C56E117}" destId="{193137EE-8AB8-4BF6-8684-E9EF8ADFF84E}" srcOrd="5" destOrd="0" parTransId="{20E9326C-36BB-4AD4-9210-01FAC130E950}" sibTransId="{E06B0515-615E-47DA-8FE4-C5849EB8C7DB}"/>
    <dgm:cxn modelId="{F9828E16-F917-4ED6-903C-682F31A84BFB}" type="presOf" srcId="{6EC8819E-0DBB-416B-933E-5B080C56E117}" destId="{76800F95-786C-4745-94CB-FD495D8FF0A7}" srcOrd="0" destOrd="0" presId="urn:microsoft.com/office/officeart/2018/2/layout/IconCircleList"/>
    <dgm:cxn modelId="{87C6B540-A876-4D8B-AA96-C17EABD9ED07}" srcId="{6EC8819E-0DBB-416B-933E-5B080C56E117}" destId="{DB6D90A3-2EDF-4D89-AB2A-6A1150B4E2C2}" srcOrd="3" destOrd="0" parTransId="{FFACC28B-731D-49BA-B364-DD0147B53338}" sibTransId="{E367A28B-F76B-49A5-94B5-2A75DB3317B9}"/>
    <dgm:cxn modelId="{912AF863-9220-4B78-A853-E571E0A1DC41}" type="presOf" srcId="{D52E9B77-A9F0-43D5-B8F8-5A9D75B9F13B}" destId="{8E267721-DBF8-4B0F-BB9B-F3B56EED4E5B}" srcOrd="0" destOrd="0" presId="urn:microsoft.com/office/officeart/2018/2/layout/IconCircleList"/>
    <dgm:cxn modelId="{38FC624E-C8D5-4907-BF85-6D4050058CDF}" type="presOf" srcId="{42B0A594-6000-423A-A8B0-679B5C5F0C9E}" destId="{047454A3-BA71-425A-9E95-6F0F83365B13}" srcOrd="0" destOrd="0" presId="urn:microsoft.com/office/officeart/2018/2/layout/IconCircleList"/>
    <dgm:cxn modelId="{132BEF53-84A0-45E3-9435-5377A4B1A505}" type="presOf" srcId="{7966124D-9707-46AC-ADF7-4788EFB9CDE0}" destId="{3354BB6F-715E-4E99-B5FE-0FA8794E556B}" srcOrd="0" destOrd="0" presId="urn:microsoft.com/office/officeart/2018/2/layout/IconCircleList"/>
    <dgm:cxn modelId="{53AADC76-987F-407C-B910-B93C4D4B84C0}" srcId="{6EC8819E-0DBB-416B-933E-5B080C56E117}" destId="{D52E9B77-A9F0-43D5-B8F8-5A9D75B9F13B}" srcOrd="1" destOrd="0" parTransId="{C77F2E19-64C3-4796-8DE4-FD670160BC21}" sibTransId="{33B650BB-8C2A-4F23-8E10-D93BE1DA5408}"/>
    <dgm:cxn modelId="{5251C67A-C8B3-4D34-8242-9D4FD9762589}" type="presOf" srcId="{7121EE09-061B-4CA0-859E-49319F207524}" destId="{C20E2D77-78E8-447C-92FB-D6C638501156}" srcOrd="0" destOrd="0" presId="urn:microsoft.com/office/officeart/2018/2/layout/IconCircleList"/>
    <dgm:cxn modelId="{BDA8CC7F-7BD3-4992-AB34-D41EACDADB11}" type="presOf" srcId="{33B650BB-8C2A-4F23-8E10-D93BE1DA5408}" destId="{673FA9A4-18B3-4188-B547-97074720508F}" srcOrd="0" destOrd="0" presId="urn:microsoft.com/office/officeart/2018/2/layout/IconCircleList"/>
    <dgm:cxn modelId="{BB15D386-C604-4202-8709-7E7CCB7B7B2D}" srcId="{6EC8819E-0DBB-416B-933E-5B080C56E117}" destId="{7966124D-9707-46AC-ADF7-4788EFB9CDE0}" srcOrd="4" destOrd="0" parTransId="{6602FB8E-9FF0-481C-916B-3BBC79D36272}" sibTransId="{F2CAFBFC-01B3-419B-BDAB-6D2D5B158444}"/>
    <dgm:cxn modelId="{107F5C88-4268-45E0-95DB-CDF917953AF1}" srcId="{6EC8819E-0DBB-416B-933E-5B080C56E117}" destId="{42B0A594-6000-423A-A8B0-679B5C5F0C9E}" srcOrd="0" destOrd="0" parTransId="{F46D4B9A-BD6C-447E-B798-A395F98B1ECF}" sibTransId="{8E3D7B9C-FB0F-4A54-9D23-C65FB2EE5B52}"/>
    <dgm:cxn modelId="{08925D9A-CCEA-44D7-8120-6448A6A76A63}" srcId="{6EC8819E-0DBB-416B-933E-5B080C56E117}" destId="{7121EE09-061B-4CA0-859E-49319F207524}" srcOrd="2" destOrd="0" parTransId="{7508FC55-43C8-409F-A131-577BAC21539C}" sibTransId="{3776C485-64EF-45F7-8CBE-F12873EBDD10}"/>
    <dgm:cxn modelId="{576E0E9C-2646-45A6-8EEB-6988A5396EC3}" type="presOf" srcId="{3776C485-64EF-45F7-8CBE-F12873EBDD10}" destId="{BDCB78D3-EDAE-42B4-9AFB-17E6E3E67E00}" srcOrd="0" destOrd="0" presId="urn:microsoft.com/office/officeart/2018/2/layout/IconCircleList"/>
    <dgm:cxn modelId="{25878ED3-234C-4A01-B6B8-E98A68C583B8}" type="presOf" srcId="{193137EE-8AB8-4BF6-8684-E9EF8ADFF84E}" destId="{36E5DFB8-086E-4538-B66C-7548132E95A1}" srcOrd="0" destOrd="0" presId="urn:microsoft.com/office/officeart/2018/2/layout/IconCircleList"/>
    <dgm:cxn modelId="{EDEFDDD4-08B7-430E-AB4F-7CF6C66935A8}" type="presOf" srcId="{DB6D90A3-2EDF-4D89-AB2A-6A1150B4E2C2}" destId="{3EEECFBC-96AA-4B25-921B-D1ADABE8BCF7}" srcOrd="0" destOrd="0" presId="urn:microsoft.com/office/officeart/2018/2/layout/IconCircleList"/>
    <dgm:cxn modelId="{8D083FF5-5238-46A6-BA08-40470787A6D4}" type="presOf" srcId="{F2CAFBFC-01B3-419B-BDAB-6D2D5B158444}" destId="{059336D2-6E1C-4EA2-9F04-F4710BA2BE30}" srcOrd="0" destOrd="0" presId="urn:microsoft.com/office/officeart/2018/2/layout/IconCircleList"/>
    <dgm:cxn modelId="{B57AAC64-8D17-4974-A673-E63F26CABF12}" type="presParOf" srcId="{76800F95-786C-4745-94CB-FD495D8FF0A7}" destId="{1F29B105-001E-44B0-81D6-170CAFAFBB36}" srcOrd="0" destOrd="0" presId="urn:microsoft.com/office/officeart/2018/2/layout/IconCircleList"/>
    <dgm:cxn modelId="{7C853F61-FD16-4EB4-A670-A225910772F7}" type="presParOf" srcId="{1F29B105-001E-44B0-81D6-170CAFAFBB36}" destId="{58FD8DE6-1ECF-479A-8F73-471C01F2CBBF}" srcOrd="0" destOrd="0" presId="urn:microsoft.com/office/officeart/2018/2/layout/IconCircleList"/>
    <dgm:cxn modelId="{3C41F477-ABC8-4CB9-AF5B-351CFD7844CB}" type="presParOf" srcId="{58FD8DE6-1ECF-479A-8F73-471C01F2CBBF}" destId="{2252E9A7-4D97-4107-90BF-13A9E78CF415}" srcOrd="0" destOrd="0" presId="urn:microsoft.com/office/officeart/2018/2/layout/IconCircleList"/>
    <dgm:cxn modelId="{3C4B2885-8454-4C16-BCD7-EA03CD0AFAB4}" type="presParOf" srcId="{58FD8DE6-1ECF-479A-8F73-471C01F2CBBF}" destId="{ADB5014A-1ACE-47D7-B1EF-1A2D8F788D86}" srcOrd="1" destOrd="0" presId="urn:microsoft.com/office/officeart/2018/2/layout/IconCircleList"/>
    <dgm:cxn modelId="{C3614025-353E-44C5-AB77-BACD55ED3EA2}" type="presParOf" srcId="{58FD8DE6-1ECF-479A-8F73-471C01F2CBBF}" destId="{77B8B76B-7B12-4382-B958-DA21C75B0009}" srcOrd="2" destOrd="0" presId="urn:microsoft.com/office/officeart/2018/2/layout/IconCircleList"/>
    <dgm:cxn modelId="{4518B28C-A30C-4986-AD6A-B43CAFF6160A}" type="presParOf" srcId="{58FD8DE6-1ECF-479A-8F73-471C01F2CBBF}" destId="{047454A3-BA71-425A-9E95-6F0F83365B13}" srcOrd="3" destOrd="0" presId="urn:microsoft.com/office/officeart/2018/2/layout/IconCircleList"/>
    <dgm:cxn modelId="{603BA55A-053F-4BF9-B7DE-70A25E57C6B5}" type="presParOf" srcId="{1F29B105-001E-44B0-81D6-170CAFAFBB36}" destId="{365E35F8-357A-4007-B257-C2FD50185691}" srcOrd="1" destOrd="0" presId="urn:microsoft.com/office/officeart/2018/2/layout/IconCircleList"/>
    <dgm:cxn modelId="{277378CC-5C5A-459D-BD29-98CE1A10329F}" type="presParOf" srcId="{1F29B105-001E-44B0-81D6-170CAFAFBB36}" destId="{7C06A3B1-F15A-40E8-AB41-3E48FEAD35B2}" srcOrd="2" destOrd="0" presId="urn:microsoft.com/office/officeart/2018/2/layout/IconCircleList"/>
    <dgm:cxn modelId="{F6FAC857-99F5-40C4-AD18-750BB545F376}" type="presParOf" srcId="{7C06A3B1-F15A-40E8-AB41-3E48FEAD35B2}" destId="{AC6A9D15-2B21-4DD8-9A3E-DD8515749585}" srcOrd="0" destOrd="0" presId="urn:microsoft.com/office/officeart/2018/2/layout/IconCircleList"/>
    <dgm:cxn modelId="{B8F81C5A-81F7-41D3-B7C1-4D45E3D64E24}" type="presParOf" srcId="{7C06A3B1-F15A-40E8-AB41-3E48FEAD35B2}" destId="{33B24390-A960-4294-88DB-12F3E24EB028}" srcOrd="1" destOrd="0" presId="urn:microsoft.com/office/officeart/2018/2/layout/IconCircleList"/>
    <dgm:cxn modelId="{DD86FD66-D6B1-4A16-A2B9-317F42CE15E0}" type="presParOf" srcId="{7C06A3B1-F15A-40E8-AB41-3E48FEAD35B2}" destId="{7C40C80F-09E3-4589-90BF-C7C3AB5C766C}" srcOrd="2" destOrd="0" presId="urn:microsoft.com/office/officeart/2018/2/layout/IconCircleList"/>
    <dgm:cxn modelId="{38FE4B34-0187-468A-AA83-5E87C8E17372}" type="presParOf" srcId="{7C06A3B1-F15A-40E8-AB41-3E48FEAD35B2}" destId="{8E267721-DBF8-4B0F-BB9B-F3B56EED4E5B}" srcOrd="3" destOrd="0" presId="urn:microsoft.com/office/officeart/2018/2/layout/IconCircleList"/>
    <dgm:cxn modelId="{3F948C26-93A0-4E4C-80DE-3353E3D5084A}" type="presParOf" srcId="{1F29B105-001E-44B0-81D6-170CAFAFBB36}" destId="{673FA9A4-18B3-4188-B547-97074720508F}" srcOrd="3" destOrd="0" presId="urn:microsoft.com/office/officeart/2018/2/layout/IconCircleList"/>
    <dgm:cxn modelId="{709045A8-206E-4684-B54C-E9E270E03D5E}" type="presParOf" srcId="{1F29B105-001E-44B0-81D6-170CAFAFBB36}" destId="{6ACCDA85-BF15-4E0E-AF48-4E003E58CA44}" srcOrd="4" destOrd="0" presId="urn:microsoft.com/office/officeart/2018/2/layout/IconCircleList"/>
    <dgm:cxn modelId="{09934F73-B9C4-4978-9010-18290BA15F94}" type="presParOf" srcId="{6ACCDA85-BF15-4E0E-AF48-4E003E58CA44}" destId="{634BA820-0F4B-45BC-8544-91605BF9BC09}" srcOrd="0" destOrd="0" presId="urn:microsoft.com/office/officeart/2018/2/layout/IconCircleList"/>
    <dgm:cxn modelId="{07BFCFC0-2D0F-4AD8-964D-BBB860458A8B}" type="presParOf" srcId="{6ACCDA85-BF15-4E0E-AF48-4E003E58CA44}" destId="{8F821F35-3BEE-4B7C-B083-426E537728C8}" srcOrd="1" destOrd="0" presId="urn:microsoft.com/office/officeart/2018/2/layout/IconCircleList"/>
    <dgm:cxn modelId="{ECE3812A-813F-47C3-B5C6-4FE6BFF1F4F1}" type="presParOf" srcId="{6ACCDA85-BF15-4E0E-AF48-4E003E58CA44}" destId="{F1B1C1E5-6480-41DE-AA7D-69BCD3E9C8BC}" srcOrd="2" destOrd="0" presId="urn:microsoft.com/office/officeart/2018/2/layout/IconCircleList"/>
    <dgm:cxn modelId="{3ACFB13F-F864-471B-8ABA-DEC563A1FDE7}" type="presParOf" srcId="{6ACCDA85-BF15-4E0E-AF48-4E003E58CA44}" destId="{C20E2D77-78E8-447C-92FB-D6C638501156}" srcOrd="3" destOrd="0" presId="urn:microsoft.com/office/officeart/2018/2/layout/IconCircleList"/>
    <dgm:cxn modelId="{1D230CAD-A9B8-4792-A389-07463FF8B345}" type="presParOf" srcId="{1F29B105-001E-44B0-81D6-170CAFAFBB36}" destId="{BDCB78D3-EDAE-42B4-9AFB-17E6E3E67E00}" srcOrd="5" destOrd="0" presId="urn:microsoft.com/office/officeart/2018/2/layout/IconCircleList"/>
    <dgm:cxn modelId="{53D63E8F-5C68-4795-A741-6CA820B9E2B6}" type="presParOf" srcId="{1F29B105-001E-44B0-81D6-170CAFAFBB36}" destId="{B8A48AEE-AC9A-4443-A384-33FC66A849DB}" srcOrd="6" destOrd="0" presId="urn:microsoft.com/office/officeart/2018/2/layout/IconCircleList"/>
    <dgm:cxn modelId="{7007A4BE-96D4-4911-A391-2E56AD009E4C}" type="presParOf" srcId="{B8A48AEE-AC9A-4443-A384-33FC66A849DB}" destId="{BB629CD8-178D-425D-BB59-8C3D16D83610}" srcOrd="0" destOrd="0" presId="urn:microsoft.com/office/officeart/2018/2/layout/IconCircleList"/>
    <dgm:cxn modelId="{6396929B-5ADB-40D4-9210-D0F8B4AF99A7}" type="presParOf" srcId="{B8A48AEE-AC9A-4443-A384-33FC66A849DB}" destId="{C04CD88C-8009-44E0-A255-BF923092B2B8}" srcOrd="1" destOrd="0" presId="urn:microsoft.com/office/officeart/2018/2/layout/IconCircleList"/>
    <dgm:cxn modelId="{CA7DBBC7-E78A-4C64-A596-948709166969}" type="presParOf" srcId="{B8A48AEE-AC9A-4443-A384-33FC66A849DB}" destId="{A5C66551-0EA8-4F23-95E6-7F3EC69B838B}" srcOrd="2" destOrd="0" presId="urn:microsoft.com/office/officeart/2018/2/layout/IconCircleList"/>
    <dgm:cxn modelId="{5244B0FB-F5E9-493B-BCC5-399CCEDE8639}" type="presParOf" srcId="{B8A48AEE-AC9A-4443-A384-33FC66A849DB}" destId="{3EEECFBC-96AA-4B25-921B-D1ADABE8BCF7}" srcOrd="3" destOrd="0" presId="urn:microsoft.com/office/officeart/2018/2/layout/IconCircleList"/>
    <dgm:cxn modelId="{700EED43-FBE4-4FF5-A619-24D3596959FC}" type="presParOf" srcId="{1F29B105-001E-44B0-81D6-170CAFAFBB36}" destId="{8AA61B7A-14AD-41BE-8FDA-1E7BA6D299AE}" srcOrd="7" destOrd="0" presId="urn:microsoft.com/office/officeart/2018/2/layout/IconCircleList"/>
    <dgm:cxn modelId="{7263E78E-3496-479E-A044-69FA25C508FA}" type="presParOf" srcId="{1F29B105-001E-44B0-81D6-170CAFAFBB36}" destId="{8A7BEB5C-57CC-422C-9508-AB6CA31051F5}" srcOrd="8" destOrd="0" presId="urn:microsoft.com/office/officeart/2018/2/layout/IconCircleList"/>
    <dgm:cxn modelId="{C4EA9603-5284-432D-B557-BEDF8C9F3713}" type="presParOf" srcId="{8A7BEB5C-57CC-422C-9508-AB6CA31051F5}" destId="{39C27F40-80EC-4283-8A24-EA181650E11D}" srcOrd="0" destOrd="0" presId="urn:microsoft.com/office/officeart/2018/2/layout/IconCircleList"/>
    <dgm:cxn modelId="{D920B2C0-56BE-4CD3-8E64-136ED6A83258}" type="presParOf" srcId="{8A7BEB5C-57CC-422C-9508-AB6CA31051F5}" destId="{3AF4717D-444D-47D5-9186-C4AA04B5D05C}" srcOrd="1" destOrd="0" presId="urn:microsoft.com/office/officeart/2018/2/layout/IconCircleList"/>
    <dgm:cxn modelId="{38A2F467-8304-4087-92ED-9FB5267A9CB2}" type="presParOf" srcId="{8A7BEB5C-57CC-422C-9508-AB6CA31051F5}" destId="{A4C0FF05-60FC-4D32-ADD9-FFFF847F1595}" srcOrd="2" destOrd="0" presId="urn:microsoft.com/office/officeart/2018/2/layout/IconCircleList"/>
    <dgm:cxn modelId="{0A0B7B2C-CC6C-40A0-8C0F-E8D4F270A9A7}" type="presParOf" srcId="{8A7BEB5C-57CC-422C-9508-AB6CA31051F5}" destId="{3354BB6F-715E-4E99-B5FE-0FA8794E556B}" srcOrd="3" destOrd="0" presId="urn:microsoft.com/office/officeart/2018/2/layout/IconCircleList"/>
    <dgm:cxn modelId="{199D2769-9781-4439-8E2F-F3CD79045122}" type="presParOf" srcId="{1F29B105-001E-44B0-81D6-170CAFAFBB36}" destId="{059336D2-6E1C-4EA2-9F04-F4710BA2BE30}" srcOrd="9" destOrd="0" presId="urn:microsoft.com/office/officeart/2018/2/layout/IconCircleList"/>
    <dgm:cxn modelId="{22F67CAC-9ADC-45E8-A068-02C0CCBA3953}" type="presParOf" srcId="{1F29B105-001E-44B0-81D6-170CAFAFBB36}" destId="{EACF0F2D-4021-4520-A35D-D377C9FAEDEC}" srcOrd="10" destOrd="0" presId="urn:microsoft.com/office/officeart/2018/2/layout/IconCircleList"/>
    <dgm:cxn modelId="{9234331A-4465-47C9-97AE-95BC67C74BC7}" type="presParOf" srcId="{EACF0F2D-4021-4520-A35D-D377C9FAEDEC}" destId="{DC951FF3-1E4C-4AD8-940E-BCFAA0C2D05F}" srcOrd="0" destOrd="0" presId="urn:microsoft.com/office/officeart/2018/2/layout/IconCircleList"/>
    <dgm:cxn modelId="{75CE90E4-AF3A-4B58-AEEC-BFE3ABBAD61A}" type="presParOf" srcId="{EACF0F2D-4021-4520-A35D-D377C9FAEDEC}" destId="{AE230AB6-8BD7-4A5B-B215-1025199AE818}" srcOrd="1" destOrd="0" presId="urn:microsoft.com/office/officeart/2018/2/layout/IconCircleList"/>
    <dgm:cxn modelId="{F29C82B9-844A-4719-B8B2-A9173ECCDB77}" type="presParOf" srcId="{EACF0F2D-4021-4520-A35D-D377C9FAEDEC}" destId="{3BFE2A23-E581-4773-A542-995A75C10787}" srcOrd="2" destOrd="0" presId="urn:microsoft.com/office/officeart/2018/2/layout/IconCircleList"/>
    <dgm:cxn modelId="{83042D58-5413-4F86-ADBF-AD9B483417CB}" type="presParOf" srcId="{EACF0F2D-4021-4520-A35D-D377C9FAEDEC}" destId="{36E5DFB8-086E-4538-B66C-7548132E95A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674C7F-051F-4672-A75B-F31E9FAC9858}"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50CA5107-B6ED-443D-A27D-E26442BE7685}">
      <dgm:prSet/>
      <dgm:spPr/>
      <dgm:t>
        <a:bodyPr/>
        <a:lstStyle/>
        <a:p>
          <a:r>
            <a:rPr lang="en-US"/>
            <a:t>For </a:t>
          </a:r>
          <a:r>
            <a:rPr lang="en-US" b="1"/>
            <a:t>Research Question 1</a:t>
          </a:r>
          <a:r>
            <a:rPr lang="en-US"/>
            <a:t>, we will group companies by sector and calculate the average ESG score for each sector. We will visualize the results using bar charts and box plots to explore which industries are most impacted by ESG factors. We also plan to perform an ANOVA test to determine if the differences between industries are statistically significant.</a:t>
          </a:r>
        </a:p>
      </dgm:t>
    </dgm:pt>
    <dgm:pt modelId="{72E937DA-AABA-4999-8185-F7BFA85F819E}" type="parTrans" cxnId="{1F4DC33D-B63C-4D88-B4E0-953F58894925}">
      <dgm:prSet/>
      <dgm:spPr/>
      <dgm:t>
        <a:bodyPr/>
        <a:lstStyle/>
        <a:p>
          <a:endParaRPr lang="en-US"/>
        </a:p>
      </dgm:t>
    </dgm:pt>
    <dgm:pt modelId="{4EB61EE6-F600-4CDB-A4A3-9D5B67CBDB6F}" type="sibTrans" cxnId="{1F4DC33D-B63C-4D88-B4E0-953F58894925}">
      <dgm:prSet/>
      <dgm:spPr/>
      <dgm:t>
        <a:bodyPr/>
        <a:lstStyle/>
        <a:p>
          <a:endParaRPr lang="en-US"/>
        </a:p>
      </dgm:t>
    </dgm:pt>
    <dgm:pt modelId="{688079E4-75F5-4FA7-8D6C-07AF29CA4551}">
      <dgm:prSet/>
      <dgm:spPr/>
      <dgm:t>
        <a:bodyPr/>
        <a:lstStyle/>
        <a:p>
          <a:r>
            <a:rPr lang="en-US"/>
            <a:t>For </a:t>
          </a:r>
          <a:r>
            <a:rPr lang="en-US" b="1"/>
            <a:t>Research Question 2</a:t>
          </a:r>
          <a:r>
            <a:rPr lang="en-US"/>
            <a:t>, we will categorize companies by ESG Risk level (Negligible, Low, Medium, Severe) and summarize key financial ratios (P/E Ratio, Revenue, Net Income, etc.) across groups.This will hopefully remove the issue of uneven distributions in risk level. We will use box plots and bar charts to visualize differences and apply ANOVA tests to identify which financial metrics vary most significantly with ESG performance.</a:t>
          </a:r>
        </a:p>
      </dgm:t>
    </dgm:pt>
    <dgm:pt modelId="{04927C6B-91A9-4791-B78E-98671059A7DA}" type="parTrans" cxnId="{7B900992-66E4-4F30-BAA8-6EAEDB720969}">
      <dgm:prSet/>
      <dgm:spPr/>
      <dgm:t>
        <a:bodyPr/>
        <a:lstStyle/>
        <a:p>
          <a:endParaRPr lang="en-US"/>
        </a:p>
      </dgm:t>
    </dgm:pt>
    <dgm:pt modelId="{B1563214-D553-40EC-A0C7-99225DE32562}" type="sibTrans" cxnId="{7B900992-66E4-4F30-BAA8-6EAEDB720969}">
      <dgm:prSet/>
      <dgm:spPr/>
      <dgm:t>
        <a:bodyPr/>
        <a:lstStyle/>
        <a:p>
          <a:endParaRPr lang="en-US"/>
        </a:p>
      </dgm:t>
    </dgm:pt>
    <dgm:pt modelId="{C3A72C5B-60A5-4203-8AEA-4EBEBCFF62DD}">
      <dgm:prSet/>
      <dgm:spPr/>
      <dgm:t>
        <a:bodyPr/>
        <a:lstStyle/>
        <a:p>
          <a:r>
            <a:rPr lang="en-US"/>
            <a:t>For the </a:t>
          </a:r>
          <a:r>
            <a:rPr lang="en-US" b="1"/>
            <a:t>Machine Learning model</a:t>
          </a:r>
          <a:r>
            <a:rPr lang="en-US"/>
            <a:t>, we will prepare the data by selecting financial features and encoding sector information. After handling missing values, we will train a Random Forest Classifier with 500 trees. We will evaluate model accuracy and analyze feature importance to identify which financial metrics are most predictive of ESG Risk.</a:t>
          </a:r>
        </a:p>
      </dgm:t>
    </dgm:pt>
    <dgm:pt modelId="{F62A5F50-5A01-44B1-8AE6-A14EECABA40C}" type="parTrans" cxnId="{E823060E-FE57-40A4-B1DD-D082FD7D6649}">
      <dgm:prSet/>
      <dgm:spPr/>
      <dgm:t>
        <a:bodyPr/>
        <a:lstStyle/>
        <a:p>
          <a:endParaRPr lang="en-US"/>
        </a:p>
      </dgm:t>
    </dgm:pt>
    <dgm:pt modelId="{BCDB9F5B-F40B-4CE9-BA25-EB9CF9806580}" type="sibTrans" cxnId="{E823060E-FE57-40A4-B1DD-D082FD7D6649}">
      <dgm:prSet/>
      <dgm:spPr/>
      <dgm:t>
        <a:bodyPr/>
        <a:lstStyle/>
        <a:p>
          <a:endParaRPr lang="en-US"/>
        </a:p>
      </dgm:t>
    </dgm:pt>
    <dgm:pt modelId="{84C7F197-D327-4D3B-BD40-0DCC82654CC1}" type="pres">
      <dgm:prSet presAssocID="{26674C7F-051F-4672-A75B-F31E9FAC9858}" presName="outerComposite" presStyleCnt="0">
        <dgm:presLayoutVars>
          <dgm:chMax val="5"/>
          <dgm:dir/>
          <dgm:resizeHandles val="exact"/>
        </dgm:presLayoutVars>
      </dgm:prSet>
      <dgm:spPr/>
    </dgm:pt>
    <dgm:pt modelId="{16F7C740-0C9E-4F04-92EF-063942F0F368}" type="pres">
      <dgm:prSet presAssocID="{26674C7F-051F-4672-A75B-F31E9FAC9858}" presName="dummyMaxCanvas" presStyleCnt="0">
        <dgm:presLayoutVars/>
      </dgm:prSet>
      <dgm:spPr/>
    </dgm:pt>
    <dgm:pt modelId="{8973A4E6-D66C-4898-B929-5A4BC3F152CE}" type="pres">
      <dgm:prSet presAssocID="{26674C7F-051F-4672-A75B-F31E9FAC9858}" presName="ThreeNodes_1" presStyleLbl="node1" presStyleIdx="0" presStyleCnt="3">
        <dgm:presLayoutVars>
          <dgm:bulletEnabled val="1"/>
        </dgm:presLayoutVars>
      </dgm:prSet>
      <dgm:spPr/>
    </dgm:pt>
    <dgm:pt modelId="{19C5603D-8935-41FF-90BA-0AEEDEEBE1C3}" type="pres">
      <dgm:prSet presAssocID="{26674C7F-051F-4672-A75B-F31E9FAC9858}" presName="ThreeNodes_2" presStyleLbl="node1" presStyleIdx="1" presStyleCnt="3">
        <dgm:presLayoutVars>
          <dgm:bulletEnabled val="1"/>
        </dgm:presLayoutVars>
      </dgm:prSet>
      <dgm:spPr/>
    </dgm:pt>
    <dgm:pt modelId="{10D2A87C-734E-4B11-943A-F63E0210AEF1}" type="pres">
      <dgm:prSet presAssocID="{26674C7F-051F-4672-A75B-F31E9FAC9858}" presName="ThreeNodes_3" presStyleLbl="node1" presStyleIdx="2" presStyleCnt="3">
        <dgm:presLayoutVars>
          <dgm:bulletEnabled val="1"/>
        </dgm:presLayoutVars>
      </dgm:prSet>
      <dgm:spPr/>
    </dgm:pt>
    <dgm:pt modelId="{B6C2F0A0-707D-448F-B5D7-19B7940D1713}" type="pres">
      <dgm:prSet presAssocID="{26674C7F-051F-4672-A75B-F31E9FAC9858}" presName="ThreeConn_1-2" presStyleLbl="fgAccFollowNode1" presStyleIdx="0" presStyleCnt="2">
        <dgm:presLayoutVars>
          <dgm:bulletEnabled val="1"/>
        </dgm:presLayoutVars>
      </dgm:prSet>
      <dgm:spPr/>
    </dgm:pt>
    <dgm:pt modelId="{A1055F50-1A60-4BDF-9EEB-EB9DE3FBA0C1}" type="pres">
      <dgm:prSet presAssocID="{26674C7F-051F-4672-A75B-F31E9FAC9858}" presName="ThreeConn_2-3" presStyleLbl="fgAccFollowNode1" presStyleIdx="1" presStyleCnt="2">
        <dgm:presLayoutVars>
          <dgm:bulletEnabled val="1"/>
        </dgm:presLayoutVars>
      </dgm:prSet>
      <dgm:spPr/>
    </dgm:pt>
    <dgm:pt modelId="{DA7F7218-4377-46FA-8336-B765CE088D73}" type="pres">
      <dgm:prSet presAssocID="{26674C7F-051F-4672-A75B-F31E9FAC9858}" presName="ThreeNodes_1_text" presStyleLbl="node1" presStyleIdx="2" presStyleCnt="3">
        <dgm:presLayoutVars>
          <dgm:bulletEnabled val="1"/>
        </dgm:presLayoutVars>
      </dgm:prSet>
      <dgm:spPr/>
    </dgm:pt>
    <dgm:pt modelId="{16B57FC2-F700-40BB-A079-C5882F0955AC}" type="pres">
      <dgm:prSet presAssocID="{26674C7F-051F-4672-A75B-F31E9FAC9858}" presName="ThreeNodes_2_text" presStyleLbl="node1" presStyleIdx="2" presStyleCnt="3">
        <dgm:presLayoutVars>
          <dgm:bulletEnabled val="1"/>
        </dgm:presLayoutVars>
      </dgm:prSet>
      <dgm:spPr/>
    </dgm:pt>
    <dgm:pt modelId="{8479BEBC-858E-4E26-A819-7AFE4979863A}" type="pres">
      <dgm:prSet presAssocID="{26674C7F-051F-4672-A75B-F31E9FAC9858}" presName="ThreeNodes_3_text" presStyleLbl="node1" presStyleIdx="2" presStyleCnt="3">
        <dgm:presLayoutVars>
          <dgm:bulletEnabled val="1"/>
        </dgm:presLayoutVars>
      </dgm:prSet>
      <dgm:spPr/>
    </dgm:pt>
  </dgm:ptLst>
  <dgm:cxnLst>
    <dgm:cxn modelId="{D2D68404-D053-496B-8313-AAFAFBB42A34}" type="presOf" srcId="{26674C7F-051F-4672-A75B-F31E9FAC9858}" destId="{84C7F197-D327-4D3B-BD40-0DCC82654CC1}" srcOrd="0" destOrd="0" presId="urn:microsoft.com/office/officeart/2005/8/layout/vProcess5"/>
    <dgm:cxn modelId="{77B24F06-FA54-428B-B9CD-F1562AD05D36}" type="presOf" srcId="{C3A72C5B-60A5-4203-8AEA-4EBEBCFF62DD}" destId="{8479BEBC-858E-4E26-A819-7AFE4979863A}" srcOrd="1" destOrd="0" presId="urn:microsoft.com/office/officeart/2005/8/layout/vProcess5"/>
    <dgm:cxn modelId="{E823060E-FE57-40A4-B1DD-D082FD7D6649}" srcId="{26674C7F-051F-4672-A75B-F31E9FAC9858}" destId="{C3A72C5B-60A5-4203-8AEA-4EBEBCFF62DD}" srcOrd="2" destOrd="0" parTransId="{F62A5F50-5A01-44B1-8AE6-A14EECABA40C}" sibTransId="{BCDB9F5B-F40B-4CE9-BA25-EB9CF9806580}"/>
    <dgm:cxn modelId="{25436C28-213B-4339-9EB8-589CFB4E67F5}" type="presOf" srcId="{50CA5107-B6ED-443D-A27D-E26442BE7685}" destId="{8973A4E6-D66C-4898-B929-5A4BC3F152CE}" srcOrd="0" destOrd="0" presId="urn:microsoft.com/office/officeart/2005/8/layout/vProcess5"/>
    <dgm:cxn modelId="{1F4DC33D-B63C-4D88-B4E0-953F58894925}" srcId="{26674C7F-051F-4672-A75B-F31E9FAC9858}" destId="{50CA5107-B6ED-443D-A27D-E26442BE7685}" srcOrd="0" destOrd="0" parTransId="{72E937DA-AABA-4999-8185-F7BFA85F819E}" sibTransId="{4EB61EE6-F600-4CDB-A4A3-9D5B67CBDB6F}"/>
    <dgm:cxn modelId="{D5780964-3FF6-4045-9237-2FFF4C564A54}" type="presOf" srcId="{B1563214-D553-40EC-A0C7-99225DE32562}" destId="{A1055F50-1A60-4BDF-9EEB-EB9DE3FBA0C1}" srcOrd="0" destOrd="0" presId="urn:microsoft.com/office/officeart/2005/8/layout/vProcess5"/>
    <dgm:cxn modelId="{7D452352-1FC2-4BC1-94DC-1FF97A53DADA}" type="presOf" srcId="{688079E4-75F5-4FA7-8D6C-07AF29CA4551}" destId="{19C5603D-8935-41FF-90BA-0AEEDEEBE1C3}" srcOrd="0" destOrd="0" presId="urn:microsoft.com/office/officeart/2005/8/layout/vProcess5"/>
    <dgm:cxn modelId="{38356975-0575-4950-90CF-D648BFDE11E6}" type="presOf" srcId="{688079E4-75F5-4FA7-8D6C-07AF29CA4551}" destId="{16B57FC2-F700-40BB-A079-C5882F0955AC}" srcOrd="1" destOrd="0" presId="urn:microsoft.com/office/officeart/2005/8/layout/vProcess5"/>
    <dgm:cxn modelId="{7B900992-66E4-4F30-BAA8-6EAEDB720969}" srcId="{26674C7F-051F-4672-A75B-F31E9FAC9858}" destId="{688079E4-75F5-4FA7-8D6C-07AF29CA4551}" srcOrd="1" destOrd="0" parTransId="{04927C6B-91A9-4791-B78E-98671059A7DA}" sibTransId="{B1563214-D553-40EC-A0C7-99225DE32562}"/>
    <dgm:cxn modelId="{F5DF68BB-A8C0-4D03-8037-0A965D418851}" type="presOf" srcId="{4EB61EE6-F600-4CDB-A4A3-9D5B67CBDB6F}" destId="{B6C2F0A0-707D-448F-B5D7-19B7940D1713}" srcOrd="0" destOrd="0" presId="urn:microsoft.com/office/officeart/2005/8/layout/vProcess5"/>
    <dgm:cxn modelId="{BE4047CB-16FD-44DC-BA33-191225C847C6}" type="presOf" srcId="{C3A72C5B-60A5-4203-8AEA-4EBEBCFF62DD}" destId="{10D2A87C-734E-4B11-943A-F63E0210AEF1}" srcOrd="0" destOrd="0" presId="urn:microsoft.com/office/officeart/2005/8/layout/vProcess5"/>
    <dgm:cxn modelId="{5AE4A3CD-8B52-46D0-BC7F-1672E168F563}" type="presOf" srcId="{50CA5107-B6ED-443D-A27D-E26442BE7685}" destId="{DA7F7218-4377-46FA-8336-B765CE088D73}" srcOrd="1" destOrd="0" presId="urn:microsoft.com/office/officeart/2005/8/layout/vProcess5"/>
    <dgm:cxn modelId="{82F4E684-F404-4DD7-A603-EE2D0B5F2CC7}" type="presParOf" srcId="{84C7F197-D327-4D3B-BD40-0DCC82654CC1}" destId="{16F7C740-0C9E-4F04-92EF-063942F0F368}" srcOrd="0" destOrd="0" presId="urn:microsoft.com/office/officeart/2005/8/layout/vProcess5"/>
    <dgm:cxn modelId="{2F335DDF-7B80-49D9-BF81-81EFB04BFCBD}" type="presParOf" srcId="{84C7F197-D327-4D3B-BD40-0DCC82654CC1}" destId="{8973A4E6-D66C-4898-B929-5A4BC3F152CE}" srcOrd="1" destOrd="0" presId="urn:microsoft.com/office/officeart/2005/8/layout/vProcess5"/>
    <dgm:cxn modelId="{D9051C0D-868F-47C9-8B16-0937F51F95D4}" type="presParOf" srcId="{84C7F197-D327-4D3B-BD40-0DCC82654CC1}" destId="{19C5603D-8935-41FF-90BA-0AEEDEEBE1C3}" srcOrd="2" destOrd="0" presId="urn:microsoft.com/office/officeart/2005/8/layout/vProcess5"/>
    <dgm:cxn modelId="{FF08D157-057D-41BB-A164-5CEB2C000A2E}" type="presParOf" srcId="{84C7F197-D327-4D3B-BD40-0DCC82654CC1}" destId="{10D2A87C-734E-4B11-943A-F63E0210AEF1}" srcOrd="3" destOrd="0" presId="urn:microsoft.com/office/officeart/2005/8/layout/vProcess5"/>
    <dgm:cxn modelId="{095D3AC8-AE46-4CEF-B1F1-1A49D8677A59}" type="presParOf" srcId="{84C7F197-D327-4D3B-BD40-0DCC82654CC1}" destId="{B6C2F0A0-707D-448F-B5D7-19B7940D1713}" srcOrd="4" destOrd="0" presId="urn:microsoft.com/office/officeart/2005/8/layout/vProcess5"/>
    <dgm:cxn modelId="{5F1DD8F9-51FE-4F97-AF99-DCC6FD3C0AB1}" type="presParOf" srcId="{84C7F197-D327-4D3B-BD40-0DCC82654CC1}" destId="{A1055F50-1A60-4BDF-9EEB-EB9DE3FBA0C1}" srcOrd="5" destOrd="0" presId="urn:microsoft.com/office/officeart/2005/8/layout/vProcess5"/>
    <dgm:cxn modelId="{C166E961-0EF3-45CA-BDFA-D6F4C8EFFB0B}" type="presParOf" srcId="{84C7F197-D327-4D3B-BD40-0DCC82654CC1}" destId="{DA7F7218-4377-46FA-8336-B765CE088D73}" srcOrd="6" destOrd="0" presId="urn:microsoft.com/office/officeart/2005/8/layout/vProcess5"/>
    <dgm:cxn modelId="{198437C6-E014-4FFB-A67A-F73017B2093B}" type="presParOf" srcId="{84C7F197-D327-4D3B-BD40-0DCC82654CC1}" destId="{16B57FC2-F700-40BB-A079-C5882F0955AC}" srcOrd="7" destOrd="0" presId="urn:microsoft.com/office/officeart/2005/8/layout/vProcess5"/>
    <dgm:cxn modelId="{5AD52B11-A948-49A4-90E8-7215C17FAE23}" type="presParOf" srcId="{84C7F197-D327-4D3B-BD40-0DCC82654CC1}" destId="{8479BEBC-858E-4E26-A819-7AFE4979863A}"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E11BE-B406-450B-BADB-86BEDBA244C0}">
      <dsp:nvSpPr>
        <dsp:cNvPr id="0" name=""/>
        <dsp:cNvSpPr/>
      </dsp:nvSpPr>
      <dsp:spPr>
        <a:xfrm>
          <a:off x="1305" y="173800"/>
          <a:ext cx="4581086" cy="290898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03321-BE91-4F5C-B69F-4DE6D82362CE}">
      <dsp:nvSpPr>
        <dsp:cNvPr id="0" name=""/>
        <dsp:cNvSpPr/>
      </dsp:nvSpPr>
      <dsp:spPr>
        <a:xfrm>
          <a:off x="510314" y="657359"/>
          <a:ext cx="4581086" cy="290898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H₀ (null hypothesis): Financial ratios like P/E Ratio, Revenue, and Net Income have no association with ESG Risk level</a:t>
          </a:r>
        </a:p>
      </dsp:txBody>
      <dsp:txXfrm>
        <a:off x="595515" y="742560"/>
        <a:ext cx="4410684" cy="2738587"/>
      </dsp:txXfrm>
    </dsp:sp>
    <dsp:sp modelId="{127F41CE-E634-493E-B7D6-4ECBE6AB305E}">
      <dsp:nvSpPr>
        <dsp:cNvPr id="0" name=""/>
        <dsp:cNvSpPr/>
      </dsp:nvSpPr>
      <dsp:spPr>
        <a:xfrm>
          <a:off x="5600410" y="173800"/>
          <a:ext cx="4581086" cy="290898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9241D1-4BC4-47FC-9350-A7CB5B3896AF}">
      <dsp:nvSpPr>
        <dsp:cNvPr id="0" name=""/>
        <dsp:cNvSpPr/>
      </dsp:nvSpPr>
      <dsp:spPr>
        <a:xfrm>
          <a:off x="6109420" y="657359"/>
          <a:ext cx="4581086" cy="290898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H₁ (alternative hypothesis): Stronger financial ratios (like higher Net Income or lower P/E Ratio) are associated with lower ESG Risk.</a:t>
          </a:r>
        </a:p>
      </dsp:txBody>
      <dsp:txXfrm>
        <a:off x="6194621" y="742560"/>
        <a:ext cx="4410684" cy="27385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2E9A7-4D97-4107-90BF-13A9E78CF415}">
      <dsp:nvSpPr>
        <dsp:cNvPr id="0" name=""/>
        <dsp:cNvSpPr/>
      </dsp:nvSpPr>
      <dsp:spPr>
        <a:xfrm>
          <a:off x="53235" y="699058"/>
          <a:ext cx="769132" cy="76913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B5014A-1ACE-47D7-B1EF-1A2D8F788D86}">
      <dsp:nvSpPr>
        <dsp:cNvPr id="0" name=""/>
        <dsp:cNvSpPr/>
      </dsp:nvSpPr>
      <dsp:spPr>
        <a:xfrm>
          <a:off x="214753" y="860576"/>
          <a:ext cx="446096" cy="4460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7454A3-BA71-425A-9E95-6F0F83365B13}">
      <dsp:nvSpPr>
        <dsp:cNvPr id="0" name=""/>
        <dsp:cNvSpPr/>
      </dsp:nvSpPr>
      <dsp:spPr>
        <a:xfrm>
          <a:off x="987182" y="699058"/>
          <a:ext cx="1812954" cy="769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Selected key financial features (P/E Ratio, Revenue, Net Income, EBITA, Market Cap Gross Profit, Forward P/E.) One-hot encoded Sector (turned categories into numbers)</a:t>
          </a:r>
        </a:p>
      </dsp:txBody>
      <dsp:txXfrm>
        <a:off x="987182" y="699058"/>
        <a:ext cx="1812954" cy="769132"/>
      </dsp:txXfrm>
    </dsp:sp>
    <dsp:sp modelId="{AC6A9D15-2B21-4DD8-9A3E-DD8515749585}">
      <dsp:nvSpPr>
        <dsp:cNvPr id="0" name=""/>
        <dsp:cNvSpPr/>
      </dsp:nvSpPr>
      <dsp:spPr>
        <a:xfrm>
          <a:off x="3116030" y="699058"/>
          <a:ext cx="769132" cy="76913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24390-A960-4294-88DB-12F3E24EB028}">
      <dsp:nvSpPr>
        <dsp:cNvPr id="0" name=""/>
        <dsp:cNvSpPr/>
      </dsp:nvSpPr>
      <dsp:spPr>
        <a:xfrm>
          <a:off x="3277548" y="860576"/>
          <a:ext cx="446096" cy="4460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267721-DBF8-4B0F-BB9B-F3B56EED4E5B}">
      <dsp:nvSpPr>
        <dsp:cNvPr id="0" name=""/>
        <dsp:cNvSpPr/>
      </dsp:nvSpPr>
      <dsp:spPr>
        <a:xfrm>
          <a:off x="4049977" y="699058"/>
          <a:ext cx="1812954" cy="769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 </a:t>
          </a:r>
          <a:r>
            <a:rPr lang="en-US" sz="1100" b="1" kern="1200"/>
            <a:t>Train-Test Split </a:t>
          </a:r>
          <a:r>
            <a:rPr lang="en-US" sz="1100" kern="1200"/>
            <a:t>80% Training set, 20% Testing set</a:t>
          </a:r>
        </a:p>
      </dsp:txBody>
      <dsp:txXfrm>
        <a:off x="4049977" y="699058"/>
        <a:ext cx="1812954" cy="769132"/>
      </dsp:txXfrm>
    </dsp:sp>
    <dsp:sp modelId="{634BA820-0F4B-45BC-8544-91605BF9BC09}">
      <dsp:nvSpPr>
        <dsp:cNvPr id="0" name=""/>
        <dsp:cNvSpPr/>
      </dsp:nvSpPr>
      <dsp:spPr>
        <a:xfrm>
          <a:off x="53235" y="2422641"/>
          <a:ext cx="769132" cy="76913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821F35-3BEE-4B7C-B083-426E537728C8}">
      <dsp:nvSpPr>
        <dsp:cNvPr id="0" name=""/>
        <dsp:cNvSpPr/>
      </dsp:nvSpPr>
      <dsp:spPr>
        <a:xfrm>
          <a:off x="214753" y="2584159"/>
          <a:ext cx="446096" cy="4460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0E2D77-78E8-447C-92FB-D6C638501156}">
      <dsp:nvSpPr>
        <dsp:cNvPr id="0" name=""/>
        <dsp:cNvSpPr/>
      </dsp:nvSpPr>
      <dsp:spPr>
        <a:xfrm>
          <a:off x="987182" y="2422641"/>
          <a:ext cx="1812954" cy="769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Handling </a:t>
          </a:r>
          <a:r>
            <a:rPr lang="en-US" sz="1100" b="1" kern="1200"/>
            <a:t>Class Imbalance </a:t>
          </a:r>
          <a:r>
            <a:rPr lang="en-US" sz="1100" b="0" kern="1200"/>
            <a:t>by</a:t>
          </a:r>
          <a:r>
            <a:rPr lang="en-US" sz="1100" b="1" kern="1200"/>
            <a:t> </a:t>
          </a:r>
          <a:r>
            <a:rPr lang="en-US" sz="1100" kern="1200"/>
            <a:t>testing class_weight='balanced' in the Random Forest model</a:t>
          </a:r>
        </a:p>
      </dsp:txBody>
      <dsp:txXfrm>
        <a:off x="987182" y="2422641"/>
        <a:ext cx="1812954" cy="769132"/>
      </dsp:txXfrm>
    </dsp:sp>
    <dsp:sp modelId="{BB629CD8-178D-425D-BB59-8C3D16D83610}">
      <dsp:nvSpPr>
        <dsp:cNvPr id="0" name=""/>
        <dsp:cNvSpPr/>
      </dsp:nvSpPr>
      <dsp:spPr>
        <a:xfrm>
          <a:off x="3116030" y="2422641"/>
          <a:ext cx="769132" cy="76913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4CD88C-8009-44E0-A255-BF923092B2B8}">
      <dsp:nvSpPr>
        <dsp:cNvPr id="0" name=""/>
        <dsp:cNvSpPr/>
      </dsp:nvSpPr>
      <dsp:spPr>
        <a:xfrm>
          <a:off x="3277548" y="2584159"/>
          <a:ext cx="446096" cy="4460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EECFBC-96AA-4B25-921B-D1ADABE8BCF7}">
      <dsp:nvSpPr>
        <dsp:cNvPr id="0" name=""/>
        <dsp:cNvSpPr/>
      </dsp:nvSpPr>
      <dsp:spPr>
        <a:xfrm>
          <a:off x="4049977" y="2422641"/>
          <a:ext cx="1812954" cy="769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Trained a </a:t>
          </a:r>
          <a:r>
            <a:rPr lang="en-US" sz="1100" b="1" kern="1200"/>
            <a:t>Random Forest Classifier </a:t>
          </a:r>
          <a:r>
            <a:rPr lang="en-US" sz="1100" kern="1200"/>
            <a:t>with 500 trees </a:t>
          </a:r>
        </a:p>
      </dsp:txBody>
      <dsp:txXfrm>
        <a:off x="4049977" y="2422641"/>
        <a:ext cx="1812954" cy="769132"/>
      </dsp:txXfrm>
    </dsp:sp>
    <dsp:sp modelId="{39C27F40-80EC-4283-8A24-EA181650E11D}">
      <dsp:nvSpPr>
        <dsp:cNvPr id="0" name=""/>
        <dsp:cNvSpPr/>
      </dsp:nvSpPr>
      <dsp:spPr>
        <a:xfrm>
          <a:off x="53235" y="4146224"/>
          <a:ext cx="769132" cy="76913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F4717D-444D-47D5-9186-C4AA04B5D05C}">
      <dsp:nvSpPr>
        <dsp:cNvPr id="0" name=""/>
        <dsp:cNvSpPr/>
      </dsp:nvSpPr>
      <dsp:spPr>
        <a:xfrm>
          <a:off x="214753" y="4307742"/>
          <a:ext cx="446096" cy="44609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54BB6F-715E-4E99-B5FE-0FA8794E556B}">
      <dsp:nvSpPr>
        <dsp:cNvPr id="0" name=""/>
        <dsp:cNvSpPr/>
      </dsp:nvSpPr>
      <dsp:spPr>
        <a:xfrm>
          <a:off x="987182" y="4146224"/>
          <a:ext cx="1812954" cy="769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Measured accuracy</a:t>
          </a:r>
          <a:r>
            <a:rPr lang="en-US" sz="1100" kern="1200"/>
            <a:t> on the testing data Focused on improving prediction for all ESG Risk categories.(The highest accuracy achieved  was .51) </a:t>
          </a:r>
        </a:p>
      </dsp:txBody>
      <dsp:txXfrm>
        <a:off x="987182" y="4146224"/>
        <a:ext cx="1812954" cy="769132"/>
      </dsp:txXfrm>
    </dsp:sp>
    <dsp:sp modelId="{DC951FF3-1E4C-4AD8-940E-BCFAA0C2D05F}">
      <dsp:nvSpPr>
        <dsp:cNvPr id="0" name=""/>
        <dsp:cNvSpPr/>
      </dsp:nvSpPr>
      <dsp:spPr>
        <a:xfrm>
          <a:off x="3116030" y="4146224"/>
          <a:ext cx="769132" cy="76913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30AB6-8BD7-4A5B-B215-1025199AE818}">
      <dsp:nvSpPr>
        <dsp:cNvPr id="0" name=""/>
        <dsp:cNvSpPr/>
      </dsp:nvSpPr>
      <dsp:spPr>
        <a:xfrm>
          <a:off x="3277548" y="4307742"/>
          <a:ext cx="446096" cy="44609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E5DFB8-086E-4538-B66C-7548132E95A1}">
      <dsp:nvSpPr>
        <dsp:cNvPr id="0" name=""/>
        <dsp:cNvSpPr/>
      </dsp:nvSpPr>
      <dsp:spPr>
        <a:xfrm>
          <a:off x="4049977" y="4146224"/>
          <a:ext cx="1812954" cy="769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6. </a:t>
          </a:r>
          <a:r>
            <a:rPr lang="en-US" sz="1100" b="1" kern="1200"/>
            <a:t>Overall</a:t>
          </a:r>
          <a:r>
            <a:rPr lang="en-US" sz="1100" kern="1200"/>
            <a:t> found P/E Ratio, Forward P/E, and EBITDA were the most important predictors (Sector contributed, but financial metrics were stronger)</a:t>
          </a:r>
        </a:p>
      </dsp:txBody>
      <dsp:txXfrm>
        <a:off x="4049977" y="4146224"/>
        <a:ext cx="1812954" cy="7691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73A4E6-D66C-4898-B929-5A4BC3F152CE}">
      <dsp:nvSpPr>
        <dsp:cNvPr id="0" name=""/>
        <dsp:cNvSpPr/>
      </dsp:nvSpPr>
      <dsp:spPr>
        <a:xfrm>
          <a:off x="0" y="0"/>
          <a:ext cx="9088040" cy="112204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For </a:t>
          </a:r>
          <a:r>
            <a:rPr lang="en-US" sz="1400" b="1" kern="1200"/>
            <a:t>Research Question 1</a:t>
          </a:r>
          <a:r>
            <a:rPr lang="en-US" sz="1400" kern="1200"/>
            <a:t>, we will group companies by sector and calculate the average ESG score for each sector. We will visualize the results using bar charts and box plots to explore which industries are most impacted by ESG factors. We also plan to perform an ANOVA test to determine if the differences between industries are statistically significant.</a:t>
          </a:r>
        </a:p>
      </dsp:txBody>
      <dsp:txXfrm>
        <a:off x="32864" y="32864"/>
        <a:ext cx="7877265" cy="1056317"/>
      </dsp:txXfrm>
    </dsp:sp>
    <dsp:sp modelId="{19C5603D-8935-41FF-90BA-0AEEDEEBE1C3}">
      <dsp:nvSpPr>
        <dsp:cNvPr id="0" name=""/>
        <dsp:cNvSpPr/>
      </dsp:nvSpPr>
      <dsp:spPr>
        <a:xfrm>
          <a:off x="801885" y="1309052"/>
          <a:ext cx="9088040" cy="1122045"/>
        </a:xfrm>
        <a:prstGeom prst="roundRect">
          <a:avLst>
            <a:gd name="adj" fmla="val 10000"/>
          </a:avLst>
        </a:prstGeom>
        <a:solidFill>
          <a:schemeClr val="accent2">
            <a:hueOff val="-203606"/>
            <a:satOff val="-1745"/>
            <a:lumOff val="-1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For </a:t>
          </a:r>
          <a:r>
            <a:rPr lang="en-US" sz="1400" b="1" kern="1200"/>
            <a:t>Research Question 2</a:t>
          </a:r>
          <a:r>
            <a:rPr lang="en-US" sz="1400" kern="1200"/>
            <a:t>, we will categorize companies by ESG Risk level (Negligible, Low, Medium, Severe) and summarize key financial ratios (P/E Ratio, Revenue, Net Income, etc.) across groups.This will hopefully remove the issue of uneven distributions in risk level. We will use box plots and bar charts to visualize differences and apply ANOVA tests to identify which financial metrics vary most significantly with ESG performance.</a:t>
          </a:r>
        </a:p>
      </dsp:txBody>
      <dsp:txXfrm>
        <a:off x="834749" y="1341916"/>
        <a:ext cx="7491097" cy="1056317"/>
      </dsp:txXfrm>
    </dsp:sp>
    <dsp:sp modelId="{10D2A87C-734E-4B11-943A-F63E0210AEF1}">
      <dsp:nvSpPr>
        <dsp:cNvPr id="0" name=""/>
        <dsp:cNvSpPr/>
      </dsp:nvSpPr>
      <dsp:spPr>
        <a:xfrm>
          <a:off x="1603771" y="2618104"/>
          <a:ext cx="9088040" cy="1122045"/>
        </a:xfrm>
        <a:prstGeom prst="roundRect">
          <a:avLst>
            <a:gd name="adj" fmla="val 10000"/>
          </a:avLst>
        </a:prstGeom>
        <a:solidFill>
          <a:schemeClr val="accent2">
            <a:hueOff val="-407213"/>
            <a:satOff val="-3490"/>
            <a:lumOff val="-2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For the </a:t>
          </a:r>
          <a:r>
            <a:rPr lang="en-US" sz="1400" b="1" kern="1200"/>
            <a:t>Machine Learning model</a:t>
          </a:r>
          <a:r>
            <a:rPr lang="en-US" sz="1400" kern="1200"/>
            <a:t>, we will prepare the data by selecting financial features and encoding sector information. After handling missing values, we will train a Random Forest Classifier with 500 trees. We will evaluate model accuracy and analyze feature importance to identify which financial metrics are most predictive of ESG Risk.</a:t>
          </a:r>
        </a:p>
      </dsp:txBody>
      <dsp:txXfrm>
        <a:off x="1636635" y="2650968"/>
        <a:ext cx="7491097" cy="1056317"/>
      </dsp:txXfrm>
    </dsp:sp>
    <dsp:sp modelId="{B6C2F0A0-707D-448F-B5D7-19B7940D1713}">
      <dsp:nvSpPr>
        <dsp:cNvPr id="0" name=""/>
        <dsp:cNvSpPr/>
      </dsp:nvSpPr>
      <dsp:spPr>
        <a:xfrm>
          <a:off x="8358710" y="850884"/>
          <a:ext cx="729329" cy="72932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8522809" y="850884"/>
        <a:ext cx="401131" cy="548820"/>
      </dsp:txXfrm>
    </dsp:sp>
    <dsp:sp modelId="{A1055F50-1A60-4BDF-9EEB-EB9DE3FBA0C1}">
      <dsp:nvSpPr>
        <dsp:cNvPr id="0" name=""/>
        <dsp:cNvSpPr/>
      </dsp:nvSpPr>
      <dsp:spPr>
        <a:xfrm>
          <a:off x="9160596" y="2152456"/>
          <a:ext cx="729329" cy="729329"/>
        </a:xfrm>
        <a:prstGeom prst="downArrow">
          <a:avLst>
            <a:gd name="adj1" fmla="val 55000"/>
            <a:gd name="adj2" fmla="val 45000"/>
          </a:avLst>
        </a:prstGeom>
        <a:solidFill>
          <a:schemeClr val="accent2">
            <a:tint val="40000"/>
            <a:alpha val="90000"/>
            <a:hueOff val="-314695"/>
            <a:satOff val="-9638"/>
            <a:lumOff val="-5112"/>
            <a:alphaOff val="0"/>
          </a:schemeClr>
        </a:solidFill>
        <a:ln w="12700" cap="flat" cmpd="sng" algn="ctr">
          <a:solidFill>
            <a:schemeClr val="accent2">
              <a:tint val="40000"/>
              <a:alpha val="90000"/>
              <a:hueOff val="-314695"/>
              <a:satOff val="-9638"/>
              <a:lumOff val="-51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9324695" y="2152456"/>
        <a:ext cx="401131" cy="5488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4/27/2025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93082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4/27/2025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66613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4/27/2025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85609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4/27/2025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51125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4/27/2025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97126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4/27/2025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68394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4/27/2025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35743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4/27/2025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81003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4/27/2025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6480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4/27/2025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23236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4/27/2025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51371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4/27/2025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39182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iowa-my.sharepoint.com/personal/mvitullo_uiowa_edu/Documents/Data%20Dictionary.xlsx?web=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tock Market Bar Graph">
            <a:extLst>
              <a:ext uri="{FF2B5EF4-FFF2-40B4-BE49-F238E27FC236}">
                <a16:creationId xmlns:a16="http://schemas.microsoft.com/office/drawing/2014/main" id="{FD494094-9334-1827-E6BC-6D2E6916BF78}"/>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4539"/>
            <a:ext cx="12188952" cy="2368866"/>
          </a:xfrm>
          <a:prstGeom prst="rect">
            <a:avLst/>
          </a:prstGeom>
          <a:gradFill>
            <a:gsLst>
              <a:gs pos="42000">
                <a:srgbClr val="000000">
                  <a:alpha val="16000"/>
                </a:srgbClr>
              </a:gs>
              <a:gs pos="0">
                <a:srgbClr val="000000">
                  <a:alpha val="0"/>
                </a:srgbClr>
              </a:gs>
              <a:gs pos="100000">
                <a:srgbClr val="000000">
                  <a:alpha val="2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95C64CB-DCB0-424A-8DFE-F09CBEE926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328271"/>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12349FF-7742-42ED-ADF3-238B5DDD1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888006"/>
            <a:ext cx="12188952" cy="1969994"/>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D09978-2430-96DD-55E2-346A82E23694}"/>
              </a:ext>
            </a:extLst>
          </p:cNvPr>
          <p:cNvSpPr>
            <a:spLocks noGrp="1"/>
          </p:cNvSpPr>
          <p:nvPr>
            <p:ph type="ctrTitle"/>
          </p:nvPr>
        </p:nvSpPr>
        <p:spPr>
          <a:xfrm>
            <a:off x="704088" y="1589743"/>
            <a:ext cx="7967126" cy="4201456"/>
          </a:xfrm>
        </p:spPr>
        <p:txBody>
          <a:bodyPr>
            <a:normAutofit/>
          </a:bodyPr>
          <a:lstStyle/>
          <a:p>
            <a:r>
              <a:rPr lang="en-US" sz="6000" dirty="0">
                <a:solidFill>
                  <a:srgbClr val="FFFFFF"/>
                </a:solidFill>
              </a:rPr>
              <a:t>ESG ratings vs Stock Performance</a:t>
            </a:r>
          </a:p>
        </p:txBody>
      </p:sp>
      <p:sp>
        <p:nvSpPr>
          <p:cNvPr id="3" name="Subtitle 2">
            <a:extLst>
              <a:ext uri="{FF2B5EF4-FFF2-40B4-BE49-F238E27FC236}">
                <a16:creationId xmlns:a16="http://schemas.microsoft.com/office/drawing/2014/main" id="{12E9BB88-ECFF-D6B0-DDB4-645A5853AB48}"/>
              </a:ext>
            </a:extLst>
          </p:cNvPr>
          <p:cNvSpPr>
            <a:spLocks noGrp="1"/>
          </p:cNvSpPr>
          <p:nvPr>
            <p:ph type="subTitle" idx="1"/>
          </p:nvPr>
        </p:nvSpPr>
        <p:spPr>
          <a:xfrm>
            <a:off x="704088" y="555816"/>
            <a:ext cx="5768784" cy="510984"/>
          </a:xfrm>
        </p:spPr>
        <p:txBody>
          <a:bodyPr anchor="b">
            <a:noAutofit/>
          </a:bodyPr>
          <a:lstStyle/>
          <a:p>
            <a:pPr>
              <a:lnSpc>
                <a:spcPct val="100000"/>
              </a:lnSpc>
            </a:pPr>
            <a:r>
              <a:rPr lang="en-US" dirty="0">
                <a:solidFill>
                  <a:srgbClr val="FFFFFF"/>
                </a:solidFill>
              </a:rPr>
              <a:t>Project Check-In </a:t>
            </a:r>
          </a:p>
          <a:p>
            <a:pPr>
              <a:lnSpc>
                <a:spcPct val="100000"/>
              </a:lnSpc>
            </a:pPr>
            <a:r>
              <a:rPr lang="en-US" dirty="0">
                <a:solidFill>
                  <a:srgbClr val="FFFFFF"/>
                </a:solidFill>
              </a:rPr>
              <a:t>Maria Vitullo, Amira Eid </a:t>
            </a:r>
          </a:p>
        </p:txBody>
      </p:sp>
    </p:spTree>
    <p:extLst>
      <p:ext uri="{BB962C8B-B14F-4D97-AF65-F5344CB8AC3E}">
        <p14:creationId xmlns:p14="http://schemas.microsoft.com/office/powerpoint/2010/main" val="16925018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479F7B-D5A9-FA75-8DA1-0305796B7A9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71364-E317-F532-FD02-BF9376432868}"/>
              </a:ext>
            </a:extLst>
          </p:cNvPr>
          <p:cNvSpPr>
            <a:spLocks noGrp="1"/>
          </p:cNvSpPr>
          <p:nvPr>
            <p:ph type="title"/>
          </p:nvPr>
        </p:nvSpPr>
        <p:spPr>
          <a:xfrm>
            <a:off x="700087" y="909638"/>
            <a:ext cx="10691813" cy="1155618"/>
          </a:xfrm>
        </p:spPr>
        <p:txBody>
          <a:bodyPr>
            <a:normAutofit/>
          </a:bodyPr>
          <a:lstStyle/>
          <a:p>
            <a:r>
              <a:rPr lang="en-US"/>
              <a:t>Road Map</a:t>
            </a:r>
          </a:p>
        </p:txBody>
      </p:sp>
      <p:cxnSp>
        <p:nvCxnSpPr>
          <p:cNvPr id="11" name="Straight Connector 10">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730236F-F9F3-6717-E01B-D9C8C65C3ED8}"/>
              </a:ext>
            </a:extLst>
          </p:cNvPr>
          <p:cNvGraphicFramePr>
            <a:graphicFrameLocks noGrp="1"/>
          </p:cNvGraphicFramePr>
          <p:nvPr>
            <p:ph idx="1"/>
            <p:extLst>
              <p:ext uri="{D42A27DB-BD31-4B8C-83A1-F6EECF244321}">
                <p14:modId xmlns:p14="http://schemas.microsoft.com/office/powerpoint/2010/main" val="3831068744"/>
              </p:ext>
            </p:extLst>
          </p:nvPr>
        </p:nvGraphicFramePr>
        <p:xfrm>
          <a:off x="700088" y="2222500"/>
          <a:ext cx="10691812" cy="3740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7975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81CB68-8FDC-2C5D-E94B-4BF3A2F35AF3}"/>
              </a:ext>
            </a:extLst>
          </p:cNvPr>
          <p:cNvSpPr>
            <a:spLocks noGrp="1"/>
          </p:cNvSpPr>
          <p:nvPr>
            <p:ph type="title"/>
          </p:nvPr>
        </p:nvSpPr>
        <p:spPr>
          <a:xfrm>
            <a:off x="704088" y="914400"/>
            <a:ext cx="6239599" cy="1307590"/>
          </a:xfrm>
        </p:spPr>
        <p:txBody>
          <a:bodyPr>
            <a:normAutofit/>
          </a:bodyPr>
          <a:lstStyle/>
          <a:p>
            <a:pPr>
              <a:lnSpc>
                <a:spcPct val="90000"/>
              </a:lnSpc>
            </a:pPr>
            <a:r>
              <a:rPr lang="en-US"/>
              <a:t>Added more data ( s&amp;P 500 financials) </a:t>
            </a:r>
          </a:p>
        </p:txBody>
      </p:sp>
      <p:cxnSp>
        <p:nvCxnSpPr>
          <p:cNvPr id="15" name="Straight Connector 14">
            <a:extLst>
              <a:ext uri="{FF2B5EF4-FFF2-40B4-BE49-F238E27FC236}">
                <a16:creationId xmlns:a16="http://schemas.microsoft.com/office/drawing/2014/main" id="{3815BE95-1337-20E2-B2EF-5DA486F72F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C7B501E-1382-7B40-A94F-77FE0BBBC527}"/>
              </a:ext>
            </a:extLst>
          </p:cNvPr>
          <p:cNvSpPr>
            <a:spLocks noGrp="1"/>
          </p:cNvSpPr>
          <p:nvPr>
            <p:ph idx="1"/>
          </p:nvPr>
        </p:nvSpPr>
        <p:spPr>
          <a:xfrm>
            <a:off x="704088" y="2221992"/>
            <a:ext cx="6239599" cy="3941064"/>
          </a:xfrm>
        </p:spPr>
        <p:txBody>
          <a:bodyPr>
            <a:normAutofit/>
          </a:bodyPr>
          <a:lstStyle/>
          <a:p>
            <a:pPr marL="0" indent="0">
              <a:buNone/>
            </a:pPr>
            <a:r>
              <a:rPr lang="en-US" dirty="0"/>
              <a:t>After the initial project proposal, the main feedback was to increase the number of rows to aid in the machine learning portion of the project. That is why I decided to scrape Wikipedia for the ticker symbols of stocks in the S&amp;P 500. After that, I could loop through those tickers and collect financial markers from Yahoo Finance. I couldn’t get the same financial ratios, but they are similar. </a:t>
            </a:r>
          </a:p>
          <a:p>
            <a:pPr marL="0" indent="0">
              <a:buNone/>
            </a:pPr>
            <a:r>
              <a:rPr lang="en-US" dirty="0"/>
              <a:t>Here is a </a:t>
            </a:r>
            <a:r>
              <a:rPr lang="en-US" dirty="0">
                <a:hlinkClick r:id="rId2"/>
              </a:rPr>
              <a:t>link</a:t>
            </a:r>
            <a:r>
              <a:rPr lang="en-US" dirty="0"/>
              <a:t> to the new data dictionary </a:t>
            </a:r>
          </a:p>
          <a:p>
            <a:pPr marL="0" indent="0">
              <a:buNone/>
            </a:pPr>
            <a:endParaRPr lang="en-US" dirty="0"/>
          </a:p>
        </p:txBody>
      </p:sp>
      <p:pic>
        <p:nvPicPr>
          <p:cNvPr id="16" name="Picture 15" descr="Codes on papers">
            <a:extLst>
              <a:ext uri="{FF2B5EF4-FFF2-40B4-BE49-F238E27FC236}">
                <a16:creationId xmlns:a16="http://schemas.microsoft.com/office/drawing/2014/main" id="{6ADEC4F2-122F-13C4-9E40-9B2A491BAB0D}"/>
              </a:ext>
            </a:extLst>
          </p:cNvPr>
          <p:cNvPicPr>
            <a:picLocks noChangeAspect="1"/>
          </p:cNvPicPr>
          <p:nvPr/>
        </p:nvPicPr>
        <p:blipFill>
          <a:blip r:embed="rId3"/>
          <a:srcRect l="28546" r="26598" b="-1"/>
          <a:stretch/>
        </p:blipFill>
        <p:spPr>
          <a:xfrm>
            <a:off x="7583424" y="10"/>
            <a:ext cx="4608576" cy="6857990"/>
          </a:xfrm>
          <a:prstGeom prst="rect">
            <a:avLst/>
          </a:prstGeom>
        </p:spPr>
      </p:pic>
    </p:spTree>
    <p:extLst>
      <p:ext uri="{BB962C8B-B14F-4D97-AF65-F5344CB8AC3E}">
        <p14:creationId xmlns:p14="http://schemas.microsoft.com/office/powerpoint/2010/main" val="2679771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589AD-9CB9-390E-79DD-8EBB3189EC82}"/>
              </a:ext>
            </a:extLst>
          </p:cNvPr>
          <p:cNvSpPr>
            <a:spLocks noGrp="1"/>
          </p:cNvSpPr>
          <p:nvPr>
            <p:ph type="title"/>
          </p:nvPr>
        </p:nvSpPr>
        <p:spPr/>
        <p:txBody>
          <a:bodyPr>
            <a:normAutofit/>
          </a:bodyPr>
          <a:lstStyle/>
          <a:p>
            <a:r>
              <a:rPr lang="en-US" sz="2500" dirty="0"/>
              <a:t>Research Question 1: To what extent does a high ESG rating correlate with economic performance?</a:t>
            </a:r>
          </a:p>
        </p:txBody>
      </p:sp>
      <p:sp>
        <p:nvSpPr>
          <p:cNvPr id="3" name="Content Placeholder 2">
            <a:extLst>
              <a:ext uri="{FF2B5EF4-FFF2-40B4-BE49-F238E27FC236}">
                <a16:creationId xmlns:a16="http://schemas.microsoft.com/office/drawing/2014/main" id="{813D5C92-246B-0A0E-BF54-C4DE5547404F}"/>
              </a:ext>
            </a:extLst>
          </p:cNvPr>
          <p:cNvSpPr>
            <a:spLocks noGrp="1"/>
          </p:cNvSpPr>
          <p:nvPr>
            <p:ph idx="1"/>
          </p:nvPr>
        </p:nvSpPr>
        <p:spPr/>
        <p:txBody>
          <a:bodyPr/>
          <a:lstStyle/>
          <a:p>
            <a:pPr marL="0" indent="0">
              <a:buNone/>
            </a:pPr>
            <a:r>
              <a:rPr lang="en-US" dirty="0"/>
              <a:t>Look at our merged data frame, we have lots of different features to work with to see companies’ economic performance and run tests to see if there is any correlation. </a:t>
            </a:r>
          </a:p>
          <a:p>
            <a:pPr>
              <a:buFontTx/>
              <a:buChar char="-"/>
            </a:pPr>
            <a:r>
              <a:rPr lang="en-US" dirty="0"/>
              <a:t>Some columns that could reflect economic or financial performance would be P/E ratio, Forward P/E, Revenue (TTM), Gross Profits, Net Income, EBITDA, and Market Cap</a:t>
            </a:r>
          </a:p>
          <a:p>
            <a:pPr>
              <a:buFontTx/>
              <a:buChar char="-"/>
            </a:pPr>
            <a:r>
              <a:rPr lang="en-US" b="1" dirty="0"/>
              <a:t>First</a:t>
            </a:r>
            <a:r>
              <a:rPr lang="en-US" dirty="0"/>
              <a:t> we started with some univariate testing where we gained a better perspective on the data </a:t>
            </a:r>
          </a:p>
          <a:p>
            <a:pPr>
              <a:buFontTx/>
              <a:buChar char="-"/>
            </a:pPr>
            <a:r>
              <a:rPr lang="en-US" b="1" dirty="0"/>
              <a:t>Then</a:t>
            </a:r>
            <a:r>
              <a:rPr lang="en-US" dirty="0"/>
              <a:t> we tested the correlation between each feature and the target ( this revealed low correlations) </a:t>
            </a:r>
          </a:p>
          <a:p>
            <a:pPr>
              <a:buFontTx/>
              <a:buChar char="-"/>
            </a:pPr>
            <a:r>
              <a:rPr lang="en-US" b="1" dirty="0"/>
              <a:t>Lastly</a:t>
            </a:r>
            <a:r>
              <a:rPr lang="en-US" dirty="0"/>
              <a:t> we created a random forest model to display feature importance chart </a:t>
            </a:r>
          </a:p>
        </p:txBody>
      </p:sp>
    </p:spTree>
    <p:extLst>
      <p:ext uri="{BB962C8B-B14F-4D97-AF65-F5344CB8AC3E}">
        <p14:creationId xmlns:p14="http://schemas.microsoft.com/office/powerpoint/2010/main" val="1742937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6B7515-F65D-E384-4B05-6560473B9DDD}"/>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E53615EE-C559-4E03-999B-5477F1626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6421B1-C0DC-4064-C05C-F0AEEAC04265}"/>
              </a:ext>
            </a:extLst>
          </p:cNvPr>
          <p:cNvSpPr>
            <a:spLocks noGrp="1"/>
          </p:cNvSpPr>
          <p:nvPr>
            <p:ph type="title"/>
          </p:nvPr>
        </p:nvSpPr>
        <p:spPr>
          <a:xfrm>
            <a:off x="700088" y="909637"/>
            <a:ext cx="5958216" cy="1316736"/>
          </a:xfrm>
        </p:spPr>
        <p:txBody>
          <a:bodyPr>
            <a:normAutofit/>
          </a:bodyPr>
          <a:lstStyle/>
          <a:p>
            <a:r>
              <a:rPr lang="en-US"/>
              <a:t>Univariate Testing</a:t>
            </a:r>
          </a:p>
        </p:txBody>
      </p:sp>
      <p:cxnSp>
        <p:nvCxnSpPr>
          <p:cNvPr id="40" name="Straight Connector 39">
            <a:extLst>
              <a:ext uri="{FF2B5EF4-FFF2-40B4-BE49-F238E27FC236}">
                <a16:creationId xmlns:a16="http://schemas.microsoft.com/office/drawing/2014/main" id="{799A8EBD-049C-48E6-97ED-C9102D78FC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2376"/>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C520DD-EAC2-BEB0-1B30-52E7BC5D0D6D}"/>
              </a:ext>
            </a:extLst>
          </p:cNvPr>
          <p:cNvSpPr>
            <a:spLocks noGrp="1"/>
          </p:cNvSpPr>
          <p:nvPr>
            <p:ph idx="1"/>
          </p:nvPr>
        </p:nvSpPr>
        <p:spPr>
          <a:xfrm>
            <a:off x="700088" y="2235251"/>
            <a:ext cx="5958216" cy="3713109"/>
          </a:xfrm>
        </p:spPr>
        <p:txBody>
          <a:bodyPr>
            <a:normAutofit/>
          </a:bodyPr>
          <a:lstStyle/>
          <a:p>
            <a:pPr marL="0" indent="0">
              <a:lnSpc>
                <a:spcPct val="100000"/>
              </a:lnSpc>
              <a:buNone/>
            </a:pPr>
            <a:r>
              <a:rPr lang="en-US" sz="1400" dirty="0"/>
              <a:t>We wanted to get a better understanding of the data that we are working with. What is the revenue dist., how even is the distribution of sectors, and what is the number of companies in each risk category? After our univariate testing we uncovered 3 main findings. </a:t>
            </a:r>
          </a:p>
          <a:p>
            <a:pPr marL="457200" indent="-457200">
              <a:lnSpc>
                <a:spcPct val="100000"/>
              </a:lnSpc>
              <a:buAutoNum type="arabicPeriod"/>
            </a:pPr>
            <a:r>
              <a:rPr lang="en-US" sz="1400" dirty="0"/>
              <a:t>There is a pretty even distribution of sectors that the companies fall into. However, technology, industrials, and healthcare dominate </a:t>
            </a:r>
          </a:p>
          <a:p>
            <a:pPr marL="457200" indent="-457200">
              <a:lnSpc>
                <a:spcPct val="100000"/>
              </a:lnSpc>
              <a:buAutoNum type="arabicPeriod"/>
            </a:pPr>
            <a:r>
              <a:rPr lang="en-US" sz="1400" dirty="0"/>
              <a:t>There are about 35 – 40 companies whose revenues are much larger than the remaining S&amp;P 500</a:t>
            </a:r>
          </a:p>
          <a:p>
            <a:pPr marL="457200" indent="-457200">
              <a:lnSpc>
                <a:spcPct val="100000"/>
              </a:lnSpc>
              <a:buAutoNum type="arabicPeriod"/>
            </a:pPr>
            <a:r>
              <a:rPr lang="en-US" sz="1400" dirty="0"/>
              <a:t>Lastly, our data includes mostly LOW and MEDIUM risk ESG companies. Additionally, we only have two rows where the ESG risk is severe. This may impact the analysis down the line. </a:t>
            </a:r>
          </a:p>
          <a:p>
            <a:pPr>
              <a:lnSpc>
                <a:spcPct val="100000"/>
              </a:lnSpc>
            </a:pPr>
            <a:endParaRPr lang="en-US" sz="1400" dirty="0"/>
          </a:p>
          <a:p>
            <a:pPr>
              <a:lnSpc>
                <a:spcPct val="100000"/>
              </a:lnSpc>
            </a:pPr>
            <a:endParaRPr lang="en-US" sz="1400" dirty="0"/>
          </a:p>
        </p:txBody>
      </p:sp>
      <p:pic>
        <p:nvPicPr>
          <p:cNvPr id="15" name="Picture 14" descr="A screenshot of a computer&#10;&#10;AI-generated content may be incorrect.">
            <a:extLst>
              <a:ext uri="{FF2B5EF4-FFF2-40B4-BE49-F238E27FC236}">
                <a16:creationId xmlns:a16="http://schemas.microsoft.com/office/drawing/2014/main" id="{4EC0AC7F-2D31-BF2E-F29D-794A094BD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2833" y="267439"/>
            <a:ext cx="3921483" cy="3745017"/>
          </a:xfrm>
          <a:prstGeom prst="rect">
            <a:avLst/>
          </a:prstGeom>
        </p:spPr>
      </p:pic>
      <p:cxnSp>
        <p:nvCxnSpPr>
          <p:cNvPr id="41" name="Straight Connector 40">
            <a:extLst>
              <a:ext uri="{FF2B5EF4-FFF2-40B4-BE49-F238E27FC236}">
                <a16:creationId xmlns:a16="http://schemas.microsoft.com/office/drawing/2014/main" id="{07AB7C5C-C091-4C25-B1BD-93E2F6948C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8546"/>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16" descr="A white background with black text&#10;&#10;AI-generated content may be incorrect.">
            <a:extLst>
              <a:ext uri="{FF2B5EF4-FFF2-40B4-BE49-F238E27FC236}">
                <a16:creationId xmlns:a16="http://schemas.microsoft.com/office/drawing/2014/main" id="{4AE1F764-4188-C4E1-9F00-3D7AC3BD6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7580" y="3920880"/>
            <a:ext cx="3696112" cy="2217666"/>
          </a:xfrm>
          <a:prstGeom prst="rect">
            <a:avLst/>
          </a:prstGeom>
        </p:spPr>
      </p:pic>
    </p:spTree>
    <p:extLst>
      <p:ext uri="{BB962C8B-B14F-4D97-AF65-F5344CB8AC3E}">
        <p14:creationId xmlns:p14="http://schemas.microsoft.com/office/powerpoint/2010/main" val="38480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alpha val="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1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box plot&#10;&#10;AI-generated content may be incorrect.">
            <a:extLst>
              <a:ext uri="{FF2B5EF4-FFF2-40B4-BE49-F238E27FC236}">
                <a16:creationId xmlns:a16="http://schemas.microsoft.com/office/drawing/2014/main" id="{4A0C88A4-7E6F-5873-9676-7F04AA1FB4EF}"/>
              </a:ext>
            </a:extLst>
          </p:cNvPr>
          <p:cNvPicPr>
            <a:picLocks noChangeAspect="1"/>
          </p:cNvPicPr>
          <p:nvPr/>
        </p:nvPicPr>
        <p:blipFill>
          <a:blip r:embed="rId2">
            <a:extLst>
              <a:ext uri="{28A0092B-C50C-407E-A947-70E740481C1C}">
                <a14:useLocalDpi xmlns:a14="http://schemas.microsoft.com/office/drawing/2010/main" val="0"/>
              </a:ext>
            </a:extLst>
          </a:blip>
          <a:srcRect l="65" r="4058" b="-2"/>
          <a:stretch/>
        </p:blipFill>
        <p:spPr>
          <a:xfrm>
            <a:off x="4576393" y="2191173"/>
            <a:ext cx="2966919" cy="2475653"/>
          </a:xfrm>
          <a:prstGeom prst="rect">
            <a:avLst/>
          </a:prstGeom>
        </p:spPr>
      </p:pic>
      <p:sp>
        <p:nvSpPr>
          <p:cNvPr id="15" name="Rectangle 14">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5A18935-0DC7-A20F-1C9D-A8D957E29630}"/>
              </a:ext>
            </a:extLst>
          </p:cNvPr>
          <p:cNvPicPr>
            <a:picLocks noChangeAspect="1"/>
          </p:cNvPicPr>
          <p:nvPr/>
        </p:nvPicPr>
        <p:blipFill>
          <a:blip r:embed="rId3"/>
          <a:stretch>
            <a:fillRect/>
          </a:stretch>
        </p:blipFill>
        <p:spPr>
          <a:xfrm>
            <a:off x="8382478" y="650497"/>
            <a:ext cx="3114982" cy="2468623"/>
          </a:xfrm>
          <a:prstGeom prst="rect">
            <a:avLst/>
          </a:prstGeom>
        </p:spPr>
      </p:pic>
      <p:sp>
        <p:nvSpPr>
          <p:cNvPr id="17" name="Rectangle 16">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C765ABE-D58F-D64B-C615-D2D9D04C1F27}"/>
              </a:ext>
            </a:extLst>
          </p:cNvPr>
          <p:cNvPicPr>
            <a:picLocks noChangeAspect="1"/>
          </p:cNvPicPr>
          <p:nvPr/>
        </p:nvPicPr>
        <p:blipFill>
          <a:blip r:embed="rId4"/>
          <a:stretch>
            <a:fillRect/>
          </a:stretch>
        </p:blipFill>
        <p:spPr>
          <a:xfrm>
            <a:off x="672509" y="3748194"/>
            <a:ext cx="3005023" cy="2471631"/>
          </a:xfrm>
          <a:prstGeom prst="rect">
            <a:avLst/>
          </a:prstGeom>
        </p:spPr>
      </p:pic>
      <p:sp>
        <p:nvSpPr>
          <p:cNvPr id="19" name="Rectangle 18">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9ECB59-3C9E-24B3-799A-513A58CFA5D5}"/>
              </a:ext>
            </a:extLst>
          </p:cNvPr>
          <p:cNvPicPr>
            <a:picLocks noChangeAspect="1"/>
          </p:cNvPicPr>
          <p:nvPr/>
        </p:nvPicPr>
        <p:blipFill>
          <a:blip r:embed="rId5"/>
          <a:stretch>
            <a:fillRect/>
          </a:stretch>
        </p:blipFill>
        <p:spPr>
          <a:xfrm>
            <a:off x="556155" y="547052"/>
            <a:ext cx="3252903" cy="2675512"/>
          </a:xfrm>
          <a:prstGeom prst="rect">
            <a:avLst/>
          </a:prstGeom>
        </p:spPr>
      </p:pic>
      <p:sp>
        <p:nvSpPr>
          <p:cNvPr id="21" name="Rectangle 20">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48E7265-5149-D922-B5D0-F86886EA06A4}"/>
              </a:ext>
            </a:extLst>
          </p:cNvPr>
          <p:cNvPicPr>
            <a:picLocks noChangeAspect="1"/>
          </p:cNvPicPr>
          <p:nvPr/>
        </p:nvPicPr>
        <p:blipFill>
          <a:blip r:embed="rId6"/>
          <a:stretch>
            <a:fillRect/>
          </a:stretch>
        </p:blipFill>
        <p:spPr>
          <a:xfrm>
            <a:off x="8313518" y="3792083"/>
            <a:ext cx="3252903" cy="2390883"/>
          </a:xfrm>
          <a:prstGeom prst="rect">
            <a:avLst/>
          </a:prstGeom>
        </p:spPr>
      </p:pic>
      <p:pic>
        <p:nvPicPr>
          <p:cNvPr id="7" name="Picture 6" descr="A graph of a box plot&#10;&#10;AI-generated content may be incorrect.">
            <a:extLst>
              <a:ext uri="{FF2B5EF4-FFF2-40B4-BE49-F238E27FC236}">
                <a16:creationId xmlns:a16="http://schemas.microsoft.com/office/drawing/2014/main" id="{99168A27-8310-0302-A526-FD201F57357D}"/>
              </a:ext>
            </a:extLst>
          </p:cNvPr>
          <p:cNvPicPr>
            <a:picLocks noChangeAspect="1"/>
          </p:cNvPicPr>
          <p:nvPr/>
        </p:nvPicPr>
        <p:blipFill>
          <a:blip r:embed="rId2">
            <a:extLst>
              <a:ext uri="{28A0092B-C50C-407E-A947-70E740481C1C}">
                <a14:useLocalDpi xmlns:a14="http://schemas.microsoft.com/office/drawing/2010/main" val="0"/>
              </a:ext>
            </a:extLst>
          </a:blip>
          <a:srcRect l="65" r="4058" b="-2"/>
          <a:stretch/>
        </p:blipFill>
        <p:spPr>
          <a:xfrm>
            <a:off x="4533233" y="3665515"/>
            <a:ext cx="2966919" cy="2475653"/>
          </a:xfrm>
          <a:prstGeom prst="rect">
            <a:avLst/>
          </a:prstGeom>
        </p:spPr>
      </p:pic>
      <p:sp>
        <p:nvSpPr>
          <p:cNvPr id="9" name="TextBox 8">
            <a:extLst>
              <a:ext uri="{FF2B5EF4-FFF2-40B4-BE49-F238E27FC236}">
                <a16:creationId xmlns:a16="http://schemas.microsoft.com/office/drawing/2014/main" id="{499CD955-53EB-9F28-44B8-792FE461BBF5}"/>
              </a:ext>
            </a:extLst>
          </p:cNvPr>
          <p:cNvSpPr txBox="1"/>
          <p:nvPr/>
        </p:nvSpPr>
        <p:spPr>
          <a:xfrm>
            <a:off x="4301837" y="1227766"/>
            <a:ext cx="3465368" cy="1200329"/>
          </a:xfrm>
          <a:prstGeom prst="rect">
            <a:avLst/>
          </a:prstGeom>
          <a:noFill/>
        </p:spPr>
        <p:txBody>
          <a:bodyPr wrap="square" rtlCol="0">
            <a:spAutoFit/>
          </a:bodyPr>
          <a:lstStyle/>
          <a:p>
            <a:pPr algn="ctr"/>
            <a:r>
              <a:rPr lang="en-US" sz="3600" dirty="0">
                <a:latin typeface="+mj-lt"/>
              </a:rPr>
              <a:t>UNIVARIATE VISUALIZATIONS</a:t>
            </a:r>
          </a:p>
        </p:txBody>
      </p:sp>
    </p:spTree>
    <p:extLst>
      <p:ext uri="{BB962C8B-B14F-4D97-AF65-F5344CB8AC3E}">
        <p14:creationId xmlns:p14="http://schemas.microsoft.com/office/powerpoint/2010/main" val="985083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3BFC52-7468-3193-CA30-7B359C4D2AC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C83E6-2B7C-1D47-7CF0-85C42B044966}"/>
              </a:ext>
            </a:extLst>
          </p:cNvPr>
          <p:cNvSpPr>
            <a:spLocks noGrp="1"/>
          </p:cNvSpPr>
          <p:nvPr>
            <p:ph type="title"/>
          </p:nvPr>
        </p:nvSpPr>
        <p:spPr>
          <a:xfrm>
            <a:off x="700088" y="909637"/>
            <a:ext cx="6400800" cy="1307592"/>
          </a:xfrm>
        </p:spPr>
        <p:txBody>
          <a:bodyPr>
            <a:normAutofit/>
          </a:bodyPr>
          <a:lstStyle/>
          <a:p>
            <a:r>
              <a:rPr lang="en-US"/>
              <a:t>Bivariate Testing </a:t>
            </a:r>
          </a:p>
        </p:txBody>
      </p:sp>
      <p:cxnSp>
        <p:nvCxnSpPr>
          <p:cNvPr id="12" name="Straight Connector 11">
            <a:extLst>
              <a:ext uri="{FF2B5EF4-FFF2-40B4-BE49-F238E27FC236}">
                <a16:creationId xmlns:a16="http://schemas.microsoft.com/office/drawing/2014/main" id="{8E813B4C-6731-0B72-5252-A79AB0E20B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21C6D2A-AA26-2F5C-6196-218C95752391}"/>
              </a:ext>
            </a:extLst>
          </p:cNvPr>
          <p:cNvSpPr>
            <a:spLocks noGrp="1"/>
          </p:cNvSpPr>
          <p:nvPr>
            <p:ph idx="1"/>
          </p:nvPr>
        </p:nvSpPr>
        <p:spPr>
          <a:xfrm>
            <a:off x="700088" y="2221992"/>
            <a:ext cx="6400800" cy="3739896"/>
          </a:xfrm>
        </p:spPr>
        <p:txBody>
          <a:bodyPr>
            <a:normAutofit/>
          </a:bodyPr>
          <a:lstStyle/>
          <a:p>
            <a:pPr>
              <a:lnSpc>
                <a:spcPct val="100000"/>
              </a:lnSpc>
            </a:pPr>
            <a:r>
              <a:rPr lang="en-US"/>
              <a:t>We chose to do Spearman correlation testing since our data was not normally distributed </a:t>
            </a:r>
          </a:p>
          <a:p>
            <a:pPr>
              <a:lnSpc>
                <a:spcPct val="100000"/>
              </a:lnSpc>
            </a:pPr>
            <a:r>
              <a:rPr lang="en-US"/>
              <a:t>Most of our variables are continuous, so correlation testing was optimal </a:t>
            </a:r>
          </a:p>
          <a:p>
            <a:pPr>
              <a:lnSpc>
                <a:spcPct val="100000"/>
              </a:lnSpc>
            </a:pPr>
            <a:r>
              <a:rPr lang="en-US"/>
              <a:t>We looked at the correlation between Net Income and ESG Score, Revenue and ESG score, Market Capitalization and ESG Risk (turned into numeric categories), and P/E Ratio and ESG score</a:t>
            </a:r>
          </a:p>
          <a:p>
            <a:pPr marL="457200" lvl="1" indent="0">
              <a:lnSpc>
                <a:spcPct val="100000"/>
              </a:lnSpc>
              <a:buNone/>
            </a:pPr>
            <a:r>
              <a:rPr lang="en-US"/>
              <a:t>Each correlation outcome revealed a weak correlation and was not enough to show that one economic performance variable correlated with ESG score or risk </a:t>
            </a:r>
          </a:p>
        </p:txBody>
      </p:sp>
      <p:pic>
        <p:nvPicPr>
          <p:cNvPr id="7" name="Graphic 6" descr="Microscope">
            <a:extLst>
              <a:ext uri="{FF2B5EF4-FFF2-40B4-BE49-F238E27FC236}">
                <a16:creationId xmlns:a16="http://schemas.microsoft.com/office/drawing/2014/main" id="{56053D9B-F8BE-0A5F-72EE-C89515900C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87920" y="2091871"/>
            <a:ext cx="3903980" cy="3903980"/>
          </a:xfrm>
          <a:prstGeom prst="rect">
            <a:avLst/>
          </a:prstGeom>
        </p:spPr>
      </p:pic>
      <p:cxnSp>
        <p:nvCxnSpPr>
          <p:cNvPr id="14" name="Straight Connector 13">
            <a:extLst>
              <a:ext uri="{FF2B5EF4-FFF2-40B4-BE49-F238E27FC236}">
                <a16:creationId xmlns:a16="http://schemas.microsoft.com/office/drawing/2014/main" id="{6E0E8146-6E65-2E6C-0C86-547E3C9254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456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45026B-7C2D-ED24-8E98-3A9635A0D57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38B9E7-32B2-FF86-76B2-0B1391CEA304}"/>
              </a:ext>
            </a:extLst>
          </p:cNvPr>
          <p:cNvSpPr>
            <a:spLocks noGrp="1"/>
          </p:cNvSpPr>
          <p:nvPr>
            <p:ph type="title"/>
          </p:nvPr>
        </p:nvSpPr>
        <p:spPr>
          <a:xfrm>
            <a:off x="700087" y="909638"/>
            <a:ext cx="10691813" cy="1155618"/>
          </a:xfrm>
        </p:spPr>
        <p:txBody>
          <a:bodyPr>
            <a:normAutofit/>
          </a:bodyPr>
          <a:lstStyle/>
          <a:p>
            <a:r>
              <a:rPr lang="en-US"/>
              <a:t>Hypothesis Test</a:t>
            </a:r>
          </a:p>
        </p:txBody>
      </p:sp>
      <p:cxnSp>
        <p:nvCxnSpPr>
          <p:cNvPr id="11" name="Straight Connector 10">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5EEBCF1-0D7D-66E5-51BD-7BD5C33BFEC6}"/>
              </a:ext>
            </a:extLst>
          </p:cNvPr>
          <p:cNvGraphicFramePr>
            <a:graphicFrameLocks noGrp="1"/>
          </p:cNvGraphicFramePr>
          <p:nvPr>
            <p:ph idx="1"/>
            <p:extLst>
              <p:ext uri="{D42A27DB-BD31-4B8C-83A1-F6EECF244321}">
                <p14:modId xmlns:p14="http://schemas.microsoft.com/office/powerpoint/2010/main" val="3153341283"/>
              </p:ext>
            </p:extLst>
          </p:nvPr>
        </p:nvGraphicFramePr>
        <p:xfrm>
          <a:off x="700088" y="2222500"/>
          <a:ext cx="10691812" cy="3740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8631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F94411-9315-BE87-A42B-955A5E898B73}"/>
            </a:ext>
          </a:extLst>
        </p:cNvPr>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68C6A-AD0A-F4D8-2B34-7C2012C94DCA}"/>
              </a:ext>
            </a:extLst>
          </p:cNvPr>
          <p:cNvSpPr>
            <a:spLocks noGrp="1"/>
          </p:cNvSpPr>
          <p:nvPr>
            <p:ph type="title"/>
          </p:nvPr>
        </p:nvSpPr>
        <p:spPr>
          <a:xfrm>
            <a:off x="704088" y="555712"/>
            <a:ext cx="4218435" cy="2390687"/>
          </a:xfrm>
        </p:spPr>
        <p:txBody>
          <a:bodyPr>
            <a:normAutofit/>
          </a:bodyPr>
          <a:lstStyle/>
          <a:p>
            <a:r>
              <a:rPr lang="en-US"/>
              <a:t>Machine Learning (Python Steps) </a:t>
            </a:r>
          </a:p>
        </p:txBody>
      </p:sp>
      <p:pic>
        <p:nvPicPr>
          <p:cNvPr id="4" name="Picture 3">
            <a:extLst>
              <a:ext uri="{FF2B5EF4-FFF2-40B4-BE49-F238E27FC236}">
                <a16:creationId xmlns:a16="http://schemas.microsoft.com/office/drawing/2014/main" id="{E0AF14DF-F2D7-20EB-A102-DA0829A875FD}"/>
              </a:ext>
            </a:extLst>
          </p:cNvPr>
          <p:cNvPicPr>
            <a:picLocks noChangeAspect="1"/>
          </p:cNvPicPr>
          <p:nvPr/>
        </p:nvPicPr>
        <p:blipFill>
          <a:blip r:embed="rId2"/>
          <a:stretch>
            <a:fillRect/>
          </a:stretch>
        </p:blipFill>
        <p:spPr>
          <a:xfrm>
            <a:off x="330481" y="2838734"/>
            <a:ext cx="4674656" cy="3630305"/>
          </a:xfrm>
          <a:prstGeom prst="rect">
            <a:avLst/>
          </a:prstGeom>
        </p:spPr>
      </p:pic>
      <p:cxnSp>
        <p:nvCxnSpPr>
          <p:cNvPr id="71" name="Straight Connector 70">
            <a:extLst>
              <a:ext uri="{FF2B5EF4-FFF2-40B4-BE49-F238E27FC236}">
                <a16:creationId xmlns:a16="http://schemas.microsoft.com/office/drawing/2014/main" id="{40ADC89C-EB4E-4AA5-ABBD-448BEC5FA3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255110" y="723900"/>
            <a:ext cx="0" cy="54494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2" name="Content Placeholder 2">
            <a:extLst>
              <a:ext uri="{FF2B5EF4-FFF2-40B4-BE49-F238E27FC236}">
                <a16:creationId xmlns:a16="http://schemas.microsoft.com/office/drawing/2014/main" id="{D51D333A-A61E-FE65-A575-E85C065BB802}"/>
              </a:ext>
            </a:extLst>
          </p:cNvPr>
          <p:cNvGraphicFramePr>
            <a:graphicFrameLocks noGrp="1"/>
          </p:cNvGraphicFramePr>
          <p:nvPr>
            <p:ph idx="1"/>
            <p:extLst>
              <p:ext uri="{D42A27DB-BD31-4B8C-83A1-F6EECF244321}">
                <p14:modId xmlns:p14="http://schemas.microsoft.com/office/powerpoint/2010/main" val="1052158789"/>
              </p:ext>
            </p:extLst>
          </p:nvPr>
        </p:nvGraphicFramePr>
        <p:xfrm>
          <a:off x="5576418" y="555712"/>
          <a:ext cx="5916168" cy="5614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2913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0E08D-AAAB-3F5A-15C8-A2ABB78CF31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159DD-47A8-3BC5-1E73-491EAE4ED628}"/>
              </a:ext>
            </a:extLst>
          </p:cNvPr>
          <p:cNvSpPr>
            <a:spLocks noGrp="1"/>
          </p:cNvSpPr>
          <p:nvPr>
            <p:ph idx="1"/>
          </p:nvPr>
        </p:nvSpPr>
        <p:spPr>
          <a:xfrm>
            <a:off x="700636" y="2221992"/>
            <a:ext cx="5024756" cy="3739896"/>
          </a:xfrm>
        </p:spPr>
        <p:txBody>
          <a:bodyPr/>
          <a:lstStyle/>
          <a:p>
            <a:endParaRPr lang="en-US" dirty="0"/>
          </a:p>
          <a:p>
            <a:pPr marL="0" indent="0">
              <a:buNone/>
            </a:pPr>
            <a:endParaRPr lang="en-US" dirty="0"/>
          </a:p>
        </p:txBody>
      </p:sp>
      <p:graphicFrame>
        <p:nvGraphicFramePr>
          <p:cNvPr id="5" name="Table 4">
            <a:extLst>
              <a:ext uri="{FF2B5EF4-FFF2-40B4-BE49-F238E27FC236}">
                <a16:creationId xmlns:a16="http://schemas.microsoft.com/office/drawing/2014/main" id="{041A35AB-BFFB-BA4C-C879-E016BF813B78}"/>
              </a:ext>
            </a:extLst>
          </p:cNvPr>
          <p:cNvGraphicFramePr>
            <a:graphicFrameLocks noGrp="1"/>
          </p:cNvGraphicFramePr>
          <p:nvPr>
            <p:extLst>
              <p:ext uri="{D42A27DB-BD31-4B8C-83A1-F6EECF244321}">
                <p14:modId xmlns:p14="http://schemas.microsoft.com/office/powerpoint/2010/main" val="4124473316"/>
              </p:ext>
            </p:extLst>
          </p:nvPr>
        </p:nvGraphicFramePr>
        <p:xfrm>
          <a:off x="800100" y="896113"/>
          <a:ext cx="11014364" cy="5498772"/>
        </p:xfrm>
        <a:graphic>
          <a:graphicData uri="http://schemas.openxmlformats.org/drawingml/2006/table">
            <a:tbl>
              <a:tblPr firstRow="1" bandRow="1">
                <a:tableStyleId>{21E4AEA4-8DFA-4A89-87EB-49C32662AFE0}</a:tableStyleId>
              </a:tblPr>
              <a:tblGrid>
                <a:gridCol w="5507182">
                  <a:extLst>
                    <a:ext uri="{9D8B030D-6E8A-4147-A177-3AD203B41FA5}">
                      <a16:colId xmlns:a16="http://schemas.microsoft.com/office/drawing/2014/main" val="3054772747"/>
                    </a:ext>
                  </a:extLst>
                </a:gridCol>
                <a:gridCol w="5507182">
                  <a:extLst>
                    <a:ext uri="{9D8B030D-6E8A-4147-A177-3AD203B41FA5}">
                      <a16:colId xmlns:a16="http://schemas.microsoft.com/office/drawing/2014/main" val="2630051715"/>
                    </a:ext>
                  </a:extLst>
                </a:gridCol>
              </a:tblGrid>
              <a:tr h="652814">
                <a:tc>
                  <a:txBody>
                    <a:bodyPr/>
                    <a:lstStyle/>
                    <a:p>
                      <a:pPr algn="ctr"/>
                      <a:r>
                        <a:rPr lang="en-US" sz="3600" dirty="0"/>
                        <a:t>Challenges </a:t>
                      </a:r>
                    </a:p>
                  </a:txBody>
                  <a:tcPr/>
                </a:tc>
                <a:tc>
                  <a:txBody>
                    <a:bodyPr/>
                    <a:lstStyle/>
                    <a:p>
                      <a:pPr algn="ctr"/>
                      <a:r>
                        <a:rPr lang="en-US" sz="3600" dirty="0"/>
                        <a:t>Questions </a:t>
                      </a:r>
                    </a:p>
                  </a:txBody>
                  <a:tcPr/>
                </a:tc>
                <a:extLst>
                  <a:ext uri="{0D108BD9-81ED-4DB2-BD59-A6C34878D82A}">
                    <a16:rowId xmlns:a16="http://schemas.microsoft.com/office/drawing/2014/main" val="2533211425"/>
                  </a:ext>
                </a:extLst>
              </a:tr>
              <a:tr h="4845958">
                <a:tc>
                  <a:txBody>
                    <a:bodyPr/>
                    <a:lstStyle/>
                    <a:p>
                      <a:pPr marL="228600" indent="-228600">
                        <a:buAutoNum type="arabicPeriod"/>
                      </a:pPr>
                      <a:r>
                        <a:rPr lang="en-US" sz="2000" dirty="0"/>
                        <a:t>Our data only has 2 rows of “Severe” </a:t>
                      </a:r>
                      <a:r>
                        <a:rPr lang="en-US" sz="2000" dirty="0" err="1"/>
                        <a:t>esg</a:t>
                      </a:r>
                      <a:r>
                        <a:rPr lang="en-US" sz="2000" dirty="0"/>
                        <a:t> risk, and 13 negligible. The uneven dist. of that may be affecting our model. </a:t>
                      </a:r>
                    </a:p>
                    <a:p>
                      <a:pPr marL="228600" indent="-228600">
                        <a:buAutoNum type="arabicPeriod"/>
                      </a:pPr>
                      <a:endParaRPr lang="en-US" sz="2000" dirty="0"/>
                    </a:p>
                    <a:p>
                      <a:pPr marL="228600" indent="-228600">
                        <a:buAutoNum type="arabicPeriod"/>
                      </a:pPr>
                      <a:r>
                        <a:rPr lang="en-US" sz="2000" dirty="0"/>
                        <a:t>Our data also only includes the largest 500 companies in the stock market. Maybe this scope is not the most optimal for the analysis we are doing </a:t>
                      </a:r>
                    </a:p>
                    <a:p>
                      <a:pPr marL="228600" indent="-228600">
                        <a:buAutoNum type="arabicPeriod"/>
                      </a:pPr>
                      <a:endParaRPr lang="en-US" sz="2000" dirty="0"/>
                    </a:p>
                    <a:p>
                      <a:pPr marL="228600" indent="-228600">
                        <a:buAutoNum type="arabicPeriod"/>
                      </a:pPr>
                      <a:r>
                        <a:rPr lang="en-US" sz="2000" dirty="0"/>
                        <a:t>There doesn’t seem to be statistical significance linking any one financial ratio/data to </a:t>
                      </a:r>
                      <a:r>
                        <a:rPr lang="en-US" sz="2000" dirty="0" err="1"/>
                        <a:t>esg</a:t>
                      </a:r>
                      <a:r>
                        <a:rPr lang="en-US" sz="2000" dirty="0"/>
                        <a:t> score, risk, or category. </a:t>
                      </a:r>
                    </a:p>
                    <a:p>
                      <a:pPr marL="228600" indent="-228600">
                        <a:buAutoNum type="arabicPeriod"/>
                      </a:pPr>
                      <a:endParaRPr lang="en-US" sz="2000" dirty="0"/>
                    </a:p>
                    <a:p>
                      <a:pPr marL="228600" indent="-228600">
                        <a:buAutoNum type="arabicPeriod"/>
                      </a:pPr>
                      <a:r>
                        <a:rPr lang="en-US" sz="2000" dirty="0"/>
                        <a:t>36 outliers in terms of “revenue” may also be impacting our analysis </a:t>
                      </a:r>
                    </a:p>
                  </a:txBody>
                  <a:tcPr/>
                </a:tc>
                <a:tc>
                  <a:txBody>
                    <a:bodyPr/>
                    <a:lstStyle/>
                    <a:p>
                      <a:pPr marL="342900" indent="-342900">
                        <a:buAutoNum type="arabicPeriod"/>
                      </a:pPr>
                      <a:r>
                        <a:rPr lang="en-US" sz="2000" dirty="0"/>
                        <a:t>How can we set up our linear regression in a more optimal way?</a:t>
                      </a:r>
                    </a:p>
                    <a:p>
                      <a:pPr marL="342900" indent="-342900">
                        <a:buAutoNum type="arabicPeriod"/>
                      </a:pPr>
                      <a:endParaRPr lang="en-US" sz="2000" dirty="0"/>
                    </a:p>
                    <a:p>
                      <a:pPr marL="342900" indent="-342900">
                        <a:buAutoNum type="arabicPeriod"/>
                      </a:pPr>
                      <a:r>
                        <a:rPr lang="en-US" sz="2000" dirty="0"/>
                        <a:t>Is there a chance that the lack of data in certain ESG categories is messing up our analysis?</a:t>
                      </a:r>
                    </a:p>
                    <a:p>
                      <a:pPr marL="342900" indent="-342900">
                        <a:buAutoNum type="arabicPeriod"/>
                      </a:pPr>
                      <a:endParaRPr lang="en-US" sz="2000" dirty="0"/>
                    </a:p>
                    <a:p>
                      <a:pPr marL="342900" indent="-342900">
                        <a:buAutoNum type="arabicPeriod"/>
                      </a:pPr>
                      <a:r>
                        <a:rPr lang="en-US" sz="2000" dirty="0"/>
                        <a:t>Could the finding that there isn’t statistical significance in the correlations between financial information and company information be important. </a:t>
                      </a:r>
                    </a:p>
                  </a:txBody>
                  <a:tcPr/>
                </a:tc>
                <a:extLst>
                  <a:ext uri="{0D108BD9-81ED-4DB2-BD59-A6C34878D82A}">
                    <a16:rowId xmlns:a16="http://schemas.microsoft.com/office/drawing/2014/main" val="3753836201"/>
                  </a:ext>
                </a:extLst>
              </a:tr>
            </a:tbl>
          </a:graphicData>
        </a:graphic>
      </p:graphicFrame>
    </p:spTree>
    <p:extLst>
      <p:ext uri="{BB962C8B-B14F-4D97-AF65-F5344CB8AC3E}">
        <p14:creationId xmlns:p14="http://schemas.microsoft.com/office/powerpoint/2010/main" val="1801831027"/>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0</TotalTime>
  <Words>1004</Words>
  <Application>Microsoft Office PowerPoint</Application>
  <PresentationFormat>Widescreen</PresentationFormat>
  <Paragraphs>51</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Calisto MT</vt:lpstr>
      <vt:lpstr>Univers Condensed</vt:lpstr>
      <vt:lpstr>ChronicleVTI</vt:lpstr>
      <vt:lpstr>ESG ratings vs Stock Performance</vt:lpstr>
      <vt:lpstr>Added more data ( s&amp;P 500 financials) </vt:lpstr>
      <vt:lpstr>Research Question 1: To what extent does a high ESG rating correlate with economic performance?</vt:lpstr>
      <vt:lpstr>Univariate Testing</vt:lpstr>
      <vt:lpstr>PowerPoint Presentation</vt:lpstr>
      <vt:lpstr>Bivariate Testing </vt:lpstr>
      <vt:lpstr>Hypothesis Test</vt:lpstr>
      <vt:lpstr>Machine Learning (Python Steps) </vt:lpstr>
      <vt:lpstr>PowerPoint Presentation</vt:lpstr>
      <vt:lpstr>Road 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Vitullo, Maria F</dc:creator>
  <cp:lastModifiedBy>Vitullo, Maria F</cp:lastModifiedBy>
  <cp:revision>1</cp:revision>
  <dcterms:created xsi:type="dcterms:W3CDTF">2025-04-23T22:44:47Z</dcterms:created>
  <dcterms:modified xsi:type="dcterms:W3CDTF">2025-04-28T04:57:20Z</dcterms:modified>
</cp:coreProperties>
</file>